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9"/>
  </p:notesMasterIdLst>
  <p:handoutMasterIdLst>
    <p:handoutMasterId r:id="rId30"/>
  </p:handoutMasterIdLst>
  <p:sldIdLst>
    <p:sldId id="274" r:id="rId2"/>
    <p:sldId id="283" r:id="rId3"/>
    <p:sldId id="392" r:id="rId4"/>
    <p:sldId id="419" r:id="rId5"/>
    <p:sldId id="437" r:id="rId6"/>
    <p:sldId id="422" r:id="rId7"/>
    <p:sldId id="423" r:id="rId8"/>
    <p:sldId id="443" r:id="rId9"/>
    <p:sldId id="425" r:id="rId10"/>
    <p:sldId id="442" r:id="rId11"/>
    <p:sldId id="440" r:id="rId12"/>
    <p:sldId id="430" r:id="rId13"/>
    <p:sldId id="432" r:id="rId14"/>
    <p:sldId id="455" r:id="rId15"/>
    <p:sldId id="456" r:id="rId16"/>
    <p:sldId id="457" r:id="rId17"/>
    <p:sldId id="484" r:id="rId18"/>
    <p:sldId id="485" r:id="rId19"/>
    <p:sldId id="486" r:id="rId20"/>
    <p:sldId id="478" r:id="rId21"/>
    <p:sldId id="481" r:id="rId22"/>
    <p:sldId id="483" r:id="rId23"/>
    <p:sldId id="480" r:id="rId24"/>
    <p:sldId id="487" r:id="rId25"/>
    <p:sldId id="488" r:id="rId26"/>
    <p:sldId id="476" r:id="rId27"/>
    <p:sldId id="45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046"/>
    <a:srgbClr val="B5892D"/>
    <a:srgbClr val="75A5D8"/>
    <a:srgbClr val="E2E4EA"/>
    <a:srgbClr val="1D2F45"/>
    <a:srgbClr val="75A4D9"/>
    <a:srgbClr val="1670C9"/>
    <a:srgbClr val="2D4E77"/>
    <a:srgbClr val="575989"/>
    <a:srgbClr val="12A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84436" autoAdjust="0"/>
  </p:normalViewPr>
  <p:slideViewPr>
    <p:cSldViewPr>
      <p:cViewPr>
        <p:scale>
          <a:sx n="57" d="100"/>
          <a:sy n="57" d="100"/>
        </p:scale>
        <p:origin x="-1002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5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0858CEE-81EB-44FD-96A5-EC8E9A3EEC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E06C995-3150-46D5-8652-A3F1B7DFBF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DF400-AF8F-46F3-A516-4D72EE0ED80B}" type="datetimeFigureOut">
              <a:rPr lang="en-GB" smtClean="0"/>
              <a:t>10/04/2019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CFC63A5-05B4-48B1-8024-437B84EDEF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9814F89-CD0B-4549-AE0A-5F2F1D3DA9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03B65D-61F5-4600-A226-9142CB31992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963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016906-B6A1-4E52-BE69-9D249F819B11}" type="datetimeFigureOut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48A20-7C99-4A4D-BF06-6E8ADEA4D03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496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48A20-7C99-4A4D-BF06-6E8ADEA4D03E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1817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dbd20bef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dbd20befe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4dbd20befe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2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48A20-7C99-4A4D-BF06-6E8ADEA4D03E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5115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48A20-7C99-4A4D-BF06-6E8ADEA4D03E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329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bd20bef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dbd20befe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161" name="Google Shape;161;g4dbd20befe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404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dbd20bef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dbd20befe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dirty="0"/>
              <a:t>A User goes to a </a:t>
            </a:r>
            <a:r>
              <a:rPr lang="en-US" dirty="0" err="1"/>
              <a:t>Jupyter</a:t>
            </a:r>
            <a:r>
              <a:rPr lang="en-US" dirty="0"/>
              <a:t> notebooks service to run an interactive analysis of open data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Notebooks is deployed on a Kubernetes cluster running on EGI </a:t>
            </a:r>
            <a:r>
              <a:rPr lang="en-US" dirty="0" err="1"/>
              <a:t>FedCloud</a:t>
            </a:r>
            <a:r>
              <a:rPr lang="en-US" dirty="0"/>
              <a:t>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DataHub</a:t>
            </a:r>
            <a:r>
              <a:rPr lang="en-US" dirty="0"/>
              <a:t> used for Data Management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 err="1"/>
              <a:t>Onedata</a:t>
            </a:r>
            <a:r>
              <a:rPr lang="en-US" dirty="0"/>
              <a:t>  concepts and components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Space: virtual volume where users organize their data. A space is supported by one or multiple </a:t>
            </a:r>
            <a:r>
              <a:rPr lang="en-US" dirty="0" err="1"/>
              <a:t>Oneproviders</a:t>
            </a:r>
            <a:r>
              <a:rPr lang="en-US" dirty="0"/>
              <a:t>.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 err="1"/>
              <a:t>Onezone</a:t>
            </a:r>
            <a:r>
              <a:rPr lang="en-US" dirty="0"/>
              <a:t>: the federation and authentication service, user for AAI, management and web access.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 err="1"/>
              <a:t>Oneprovider</a:t>
            </a:r>
            <a:r>
              <a:rPr lang="en-US" dirty="0"/>
              <a:t>: a data management component deploy in data </a:t>
            </a:r>
            <a:r>
              <a:rPr lang="en-US" dirty="0" err="1"/>
              <a:t>centres</a:t>
            </a:r>
            <a:r>
              <a:rPr lang="en-US" dirty="0"/>
              <a:t> to expose data and manage transfers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 err="1"/>
              <a:t>Oneclient</a:t>
            </a:r>
            <a:r>
              <a:rPr lang="en-US" dirty="0"/>
              <a:t>: a client application allowing to mount a space locally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-US" dirty="0"/>
              <a:t>Management of publication with PID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Exposition of  dataset using OAI-PMH</a:t>
            </a:r>
            <a:endParaRPr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dirty="0"/>
              <a:t>PID generation by B2HANDLE using Handle.net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DataHub</a:t>
            </a:r>
            <a:r>
              <a:rPr lang="en-US" dirty="0"/>
              <a:t> OAI-PMH endpoint is harvested and indexed by B2FIND and can be discovered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Check-in for handling user authentication and </a:t>
            </a:r>
            <a:r>
              <a:rPr lang="en-US" dirty="0" err="1"/>
              <a:t>authorisation</a:t>
            </a:r>
            <a:r>
              <a:rPr lang="en-US" dirty="0"/>
              <a:t> to services with federated AAI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Implementation of AARC’s blueprint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FAIR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Findability: B2FIND, B2HANDLE and Handle.net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Accessibility: </a:t>
            </a:r>
            <a:r>
              <a:rPr lang="en-US" dirty="0" err="1"/>
              <a:t>Oneprovider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Interoperability: APIs,  standards (OAI-PMH)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Reproducibility: Notebooks, </a:t>
            </a:r>
            <a:r>
              <a:rPr lang="en-US" dirty="0" err="1"/>
              <a:t>Oneprovider</a:t>
            </a:r>
            <a:endParaRPr dirty="0"/>
          </a:p>
        </p:txBody>
      </p:sp>
      <p:sp>
        <p:nvSpPr>
          <p:cNvPr id="169" name="Google Shape;169;g4dbd20befe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975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48A20-7C99-4A4D-BF06-6E8ADEA4D03E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8000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48A20-7C99-4A4D-BF06-6E8ADEA4D03E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8000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48A20-7C99-4A4D-BF06-6E8ADEA4D03E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7361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148A20-7C99-4A4D-BF06-6E8ADEA4D03E}" type="slidenum">
              <a:rPr lang="it-IT" smtClean="0"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7013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_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04E82C1C-60FB-2F41-A35A-E9EB596745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0" y="4877732"/>
            <a:ext cx="636044" cy="5789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8C95AC5E-022A-794A-B33A-6292101788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57" y="5260744"/>
            <a:ext cx="667687" cy="633228"/>
          </a:xfrm>
          <a:prstGeom prst="rect">
            <a:avLst/>
          </a:prstGeom>
        </p:spPr>
      </p:pic>
      <p:sp>
        <p:nvSpPr>
          <p:cNvPr id="12" name="Rettangolo 11"/>
          <p:cNvSpPr/>
          <p:nvPr userDrawn="1"/>
        </p:nvSpPr>
        <p:spPr>
          <a:xfrm>
            <a:off x="1007436" y="6381328"/>
            <a:ext cx="110412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noProof="0" dirty="0"/>
              <a:t>EOSC-hub receives funding from the European Union’s Horizon 2020 research and innovation programme under grant agreement No. 777536.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D3DC374C-3088-4AC9-9030-20959266C273}"/>
              </a:ext>
            </a:extLst>
          </p:cNvPr>
          <p:cNvSpPr txBox="1"/>
          <p:nvPr userDrawn="1"/>
        </p:nvSpPr>
        <p:spPr>
          <a:xfrm>
            <a:off x="1976601" y="4989075"/>
            <a:ext cx="155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1C3046"/>
                </a:solidFill>
                <a:ea typeface="Source Sans Pro" charset="0"/>
                <a:cs typeface="Source Sans Pro" charset="0"/>
              </a:rPr>
              <a:t>eosc-hub.eu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xmlns="" id="{D4785B6D-81EF-4C62-AB07-6BE079FA42A0}"/>
              </a:ext>
            </a:extLst>
          </p:cNvPr>
          <p:cNvSpPr txBox="1"/>
          <p:nvPr userDrawn="1"/>
        </p:nvSpPr>
        <p:spPr>
          <a:xfrm>
            <a:off x="1937698" y="5375344"/>
            <a:ext cx="1624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1C3046"/>
                </a:solidFill>
                <a:ea typeface="Source Sans Pro" charset="0"/>
                <a:cs typeface="Source Sans Pro" charset="0"/>
              </a:rPr>
              <a:t>@</a:t>
            </a:r>
            <a:r>
              <a:rPr lang="en-GB" sz="2000" dirty="0" err="1">
                <a:solidFill>
                  <a:srgbClr val="1C3046"/>
                </a:solidFill>
                <a:ea typeface="Source Sans Pro" charset="0"/>
                <a:cs typeface="Source Sans Pro" charset="0"/>
              </a:rPr>
              <a:t>EOSC_eu</a:t>
            </a:r>
            <a:endParaRPr lang="en-GB" sz="2000" dirty="0">
              <a:solidFill>
                <a:srgbClr val="1C3046"/>
              </a:solidFill>
              <a:ea typeface="Source Sans Pro" charset="0"/>
              <a:cs typeface="Source Sans Pro" charset="0"/>
            </a:endParaRPr>
          </a:p>
        </p:txBody>
      </p:sp>
      <p:cxnSp>
        <p:nvCxnSpPr>
          <p:cNvPr id="17" name="Connettore 1 13">
            <a:extLst>
              <a:ext uri="{FF2B5EF4-FFF2-40B4-BE49-F238E27FC236}">
                <a16:creationId xmlns:a16="http://schemas.microsoft.com/office/drawing/2014/main" xmlns="" id="{F69445E9-7340-45CD-BA5C-39E3176D3686}"/>
              </a:ext>
            </a:extLst>
          </p:cNvPr>
          <p:cNvCxnSpPr>
            <a:cxnSpLocks/>
          </p:cNvCxnSpPr>
          <p:nvPr userDrawn="1"/>
        </p:nvCxnSpPr>
        <p:spPr>
          <a:xfrm>
            <a:off x="1559496" y="4725144"/>
            <a:ext cx="1872208" cy="0"/>
          </a:xfrm>
          <a:prstGeom prst="line">
            <a:avLst/>
          </a:prstGeom>
          <a:ln>
            <a:solidFill>
              <a:srgbClr val="1C304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xmlns="" id="{A50D8F3A-6062-4F89-B9DC-F39963F90F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01" y="1520793"/>
            <a:ext cx="4916162" cy="12241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xmlns="" id="{C948B22F-CB4B-4782-A3F9-C6957124353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371133"/>
            <a:ext cx="422176" cy="2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11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1315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605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5971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677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589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607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828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1660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842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4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954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E3F0AEEC-E8E7-4D6D-82B6-D294E5B82108}"/>
              </a:ext>
            </a:extLst>
          </p:cNvPr>
          <p:cNvSpPr/>
          <p:nvPr userDrawn="1"/>
        </p:nvSpPr>
        <p:spPr>
          <a:xfrm>
            <a:off x="11414248" y="6376243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3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6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Rettangolo 14"/>
          <p:cNvSpPr>
            <a:spLocks/>
          </p:cNvSpPr>
          <p:nvPr userDrawn="1"/>
        </p:nvSpPr>
        <p:spPr>
          <a:xfrm>
            <a:off x="4152612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Rettangolo 18"/>
          <p:cNvSpPr>
            <a:spLocks/>
          </p:cNvSpPr>
          <p:nvPr userDrawn="1"/>
        </p:nvSpPr>
        <p:spPr>
          <a:xfrm>
            <a:off x="7920205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0" name="Rettangolo 19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" name="Rettangolo 24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6960098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701959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857970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3454402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5663973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1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xmlns="" id="{2C34C010-9376-654D-A867-B52581D105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788"/>
            <a:ext cx="2808312" cy="754672"/>
          </a:xfrm>
          <a:prstGeom prst="rect">
            <a:avLst/>
          </a:prstGeom>
        </p:spPr>
      </p:pic>
      <p:sp>
        <p:nvSpPr>
          <p:cNvPr id="36" name="Titolo 1">
            <a:extLst>
              <a:ext uri="{FF2B5EF4-FFF2-40B4-BE49-F238E27FC236}">
                <a16:creationId xmlns:a16="http://schemas.microsoft.com/office/drawing/2014/main" xmlns="" id="{8EE9D5C5-08C8-6140-AB11-2D51ABF79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2AAEFF27-5769-49CA-8573-C39C406AF3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217"/>
            <a:ext cx="12192000" cy="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38272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5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941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6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17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Intermediat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341E515-DD63-3D42-B42C-9035172A73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1424" y="2849622"/>
            <a:ext cx="10346365" cy="23173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6408EAB-6398-5543-8CB0-5155F921C6F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11425" y="2162304"/>
            <a:ext cx="7844105" cy="556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r>
              <a:rPr lang="en-GB" b="0" dirty="0">
                <a:solidFill>
                  <a:schemeClr val="accent5">
                    <a:lumMod val="75000"/>
                  </a:schemeClr>
                </a:solidFill>
              </a:rPr>
              <a:t>Click here to add subtitle</a:t>
            </a:r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xmlns="" id="{B48407DB-BA49-C94D-ADD2-877CBDD6C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33420"/>
            <a:ext cx="12192000" cy="56665"/>
          </a:xfrm>
          <a:prstGeom prst="rect">
            <a:avLst/>
          </a:prstGeom>
        </p:spPr>
      </p:pic>
      <p:sp>
        <p:nvSpPr>
          <p:cNvPr id="16" name="Segnaposto testo 3">
            <a:extLst>
              <a:ext uri="{FF2B5EF4-FFF2-40B4-BE49-F238E27FC236}">
                <a16:creationId xmlns:a16="http://schemas.microsoft.com/office/drawing/2014/main" xmlns="" id="{6CFA5BBC-FB79-3941-902F-8F674A72F7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425" y="1484784"/>
            <a:ext cx="7974404" cy="58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2F32A041-669E-4668-AFFC-D799D71AE9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-1585"/>
            <a:ext cx="12192000" cy="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531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Intermediat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341E515-DD63-3D42-B42C-9035172A73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1424" y="2849622"/>
            <a:ext cx="10346365" cy="23173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6408EAB-6398-5543-8CB0-5155F921C6F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11425" y="2162304"/>
            <a:ext cx="7844105" cy="556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r>
              <a:rPr lang="en-GB" b="0" dirty="0">
                <a:solidFill>
                  <a:schemeClr val="accent5">
                    <a:lumMod val="75000"/>
                  </a:schemeClr>
                </a:solidFill>
              </a:rPr>
              <a:t>Click here to add subtitle</a:t>
            </a:r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xmlns="" id="{B48407DB-BA49-C94D-ADD2-877CBDD6C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33420"/>
            <a:ext cx="12192000" cy="56665"/>
          </a:xfrm>
          <a:prstGeom prst="rect">
            <a:avLst/>
          </a:prstGeom>
        </p:spPr>
      </p:pic>
      <p:sp>
        <p:nvSpPr>
          <p:cNvPr id="16" name="Segnaposto testo 3">
            <a:extLst>
              <a:ext uri="{FF2B5EF4-FFF2-40B4-BE49-F238E27FC236}">
                <a16:creationId xmlns:a16="http://schemas.microsoft.com/office/drawing/2014/main" xmlns="" id="{6CFA5BBC-FB79-3941-902F-8F674A72F7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425" y="1484784"/>
            <a:ext cx="7974404" cy="58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2F32A041-669E-4668-AFFC-D799D71AE9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-1585"/>
            <a:ext cx="12192000" cy="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923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Intermediat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341E515-DD63-3D42-B42C-9035172A73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1424" y="2849622"/>
            <a:ext cx="10346365" cy="23173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6408EAB-6398-5543-8CB0-5155F921C6F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11425" y="2162304"/>
            <a:ext cx="7844105" cy="556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r>
              <a:rPr lang="en-GB" b="0" dirty="0">
                <a:solidFill>
                  <a:schemeClr val="accent5">
                    <a:lumMod val="75000"/>
                  </a:schemeClr>
                </a:solidFill>
              </a:rPr>
              <a:t>Click here to add subtitle</a:t>
            </a:r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xmlns="" id="{B48407DB-BA49-C94D-ADD2-877CBDD6C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33420"/>
            <a:ext cx="12192000" cy="56665"/>
          </a:xfrm>
          <a:prstGeom prst="rect">
            <a:avLst/>
          </a:prstGeom>
        </p:spPr>
      </p:pic>
      <p:sp>
        <p:nvSpPr>
          <p:cNvPr id="16" name="Segnaposto testo 3">
            <a:extLst>
              <a:ext uri="{FF2B5EF4-FFF2-40B4-BE49-F238E27FC236}">
                <a16:creationId xmlns:a16="http://schemas.microsoft.com/office/drawing/2014/main" xmlns="" id="{6CFA5BBC-FB79-3941-902F-8F674A72F7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425" y="1484784"/>
            <a:ext cx="7974404" cy="58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2F32A041-669E-4668-AFFC-D799D71AE9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-1585"/>
            <a:ext cx="12192000" cy="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510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Content">
  <p:cSld name="17_Title &amp;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75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3C3C3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7190" algn="l" rtl="0">
              <a:spcBef>
                <a:spcPts val="520"/>
              </a:spcBef>
              <a:spcAft>
                <a:spcPts val="0"/>
              </a:spcAft>
              <a:buClr>
                <a:srgbClr val="3C3C3C"/>
              </a:buClr>
              <a:buSzPts val="2340"/>
              <a:buFont typeface="Calibri"/>
              <a:buChar char="-"/>
              <a:defRPr sz="26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0519" algn="l" rtl="0">
              <a:spcBef>
                <a:spcPts val="480"/>
              </a:spcBef>
              <a:spcAft>
                <a:spcPts val="0"/>
              </a:spcAft>
              <a:buClr>
                <a:srgbClr val="3C3C3C"/>
              </a:buClr>
              <a:buSzPts val="1920"/>
              <a:buFont typeface="Noto Sans Symbols"/>
              <a:buChar char="▪"/>
              <a:defRPr sz="24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306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C3C3C"/>
              </a:buClr>
              <a:buSzPts val="1960"/>
              <a:buFont typeface="Calibri"/>
              <a:buChar char="-"/>
              <a:defRPr sz="28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C3C3C"/>
              </a:buClr>
              <a:buSzPts val="2240"/>
              <a:buFont typeface="Arial"/>
              <a:buNone/>
              <a:defRPr sz="28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8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1" name="Shape 31"/>
          <p:cNvCxnSpPr/>
          <p:nvPr/>
        </p:nvCxnSpPr>
        <p:spPr>
          <a:xfrm rot="10800000">
            <a:off x="335359" y="6376248"/>
            <a:ext cx="11521280" cy="5085"/>
          </a:xfrm>
          <a:prstGeom prst="straightConnector1">
            <a:avLst/>
          </a:prstGeom>
          <a:noFill/>
          <a:ln w="12700" cap="flat" cmpd="sng">
            <a:solidFill>
              <a:srgbClr val="1D2F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Shape 32"/>
          <p:cNvSpPr/>
          <p:nvPr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80" y="6813550"/>
            <a:ext cx="12192000" cy="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882233" y="131650"/>
            <a:ext cx="68872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  <a:defRPr sz="3200" b="1">
                <a:solidFill>
                  <a:srgbClr val="1C30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200" b="1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200" b="1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200" b="1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200" b="1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200" b="1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200" b="1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200" b="1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200" b="1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5408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9137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9020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9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1323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0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58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48E551BA-809B-467E-B7BF-CDFEA85965DB}"/>
              </a:ext>
            </a:extLst>
          </p:cNvPr>
          <p:cNvSpPr/>
          <p:nvPr userDrawn="1"/>
        </p:nvSpPr>
        <p:spPr>
          <a:xfrm>
            <a:off x="11414248" y="6376243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ttangolo 17"/>
          <p:cNvSpPr>
            <a:spLocks/>
          </p:cNvSpPr>
          <p:nvPr userDrawn="1"/>
        </p:nvSpPr>
        <p:spPr>
          <a:xfrm>
            <a:off x="4152612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2" name="Rettangolo 21"/>
          <p:cNvSpPr>
            <a:spLocks/>
          </p:cNvSpPr>
          <p:nvPr userDrawn="1"/>
        </p:nvSpPr>
        <p:spPr>
          <a:xfrm>
            <a:off x="7920205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4" name="Rettangolo 23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" name="Rettangolo 24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6960098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701959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857970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3454402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5663973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1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38" name="Connettore 1 37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6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xmlns="" id="{2C34C010-9376-654D-A867-B52581D105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788"/>
            <a:ext cx="2808312" cy="754672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xmlns="" id="{DC876967-883E-418D-B4C9-65119C6FA4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26217"/>
            <a:ext cx="12192000" cy="31783"/>
          </a:xfrm>
          <a:prstGeom prst="rect">
            <a:avLst/>
          </a:prstGeom>
        </p:spPr>
      </p:pic>
      <p:sp>
        <p:nvSpPr>
          <p:cNvPr id="42" name="Titolo 1">
            <a:extLst>
              <a:ext uri="{FF2B5EF4-FFF2-40B4-BE49-F238E27FC236}">
                <a16:creationId xmlns:a16="http://schemas.microsoft.com/office/drawing/2014/main" xmlns="" id="{AE87A924-9A41-49C3-B3AA-B18C27B82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9832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E3F0AEEC-E8E7-4D6D-82B6-D294E5B82108}"/>
              </a:ext>
            </a:extLst>
          </p:cNvPr>
          <p:cNvSpPr/>
          <p:nvPr userDrawn="1"/>
        </p:nvSpPr>
        <p:spPr>
          <a:xfrm>
            <a:off x="11414248" y="6376245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073CB5ED-ED7C-41AA-A899-98926A9D966F}" type="datetime1">
              <a:rPr lang="en-GB" smtClean="0"/>
              <a:t>10/04/2019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Rettangolo 14"/>
          <p:cNvSpPr>
            <a:spLocks/>
          </p:cNvSpPr>
          <p:nvPr userDrawn="1"/>
        </p:nvSpPr>
        <p:spPr>
          <a:xfrm>
            <a:off x="4152613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Rettangolo 18"/>
          <p:cNvSpPr>
            <a:spLocks/>
          </p:cNvSpPr>
          <p:nvPr userDrawn="1"/>
        </p:nvSpPr>
        <p:spPr>
          <a:xfrm>
            <a:off x="7920206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0" name="Rettangolo 19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" name="Rettangolo 24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6960100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701961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857971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3454403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5663974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xmlns="" id="{8EE9D5C5-08C8-6140-AB11-2D51ABF79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2AAEFF27-5769-49CA-8573-C39C406AF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26219"/>
            <a:ext cx="12192000" cy="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65416"/>
      </p:ext>
    </p:extLst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3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E3F0AEEC-E8E7-4D6D-82B6-D294E5B82108}"/>
              </a:ext>
            </a:extLst>
          </p:cNvPr>
          <p:cNvSpPr/>
          <p:nvPr userDrawn="1"/>
        </p:nvSpPr>
        <p:spPr>
          <a:xfrm>
            <a:off x="11414248" y="6376245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073CB5ED-ED7C-41AA-A899-98926A9D966F}" type="datetime1">
              <a:rPr lang="en-GB" smtClean="0"/>
              <a:t>10/04/2019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Rettangolo 14"/>
          <p:cNvSpPr>
            <a:spLocks/>
          </p:cNvSpPr>
          <p:nvPr userDrawn="1"/>
        </p:nvSpPr>
        <p:spPr>
          <a:xfrm>
            <a:off x="4152613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Rettangolo 18"/>
          <p:cNvSpPr>
            <a:spLocks/>
          </p:cNvSpPr>
          <p:nvPr userDrawn="1"/>
        </p:nvSpPr>
        <p:spPr>
          <a:xfrm>
            <a:off x="7920206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0" name="Rettangolo 19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" name="Rettangolo 24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6960100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701961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857971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3454403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5663974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xmlns="" id="{8EE9D5C5-08C8-6140-AB11-2D51ABF79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2AAEFF27-5769-49CA-8573-C39C406AF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26219"/>
            <a:ext cx="12192000" cy="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6199"/>
      </p:ext>
    </p:extLst>
  </p:cSld>
  <p:clrMapOvr>
    <a:masterClrMapping/>
  </p:clrMapOvr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4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E3F0AEEC-E8E7-4D6D-82B6-D294E5B82108}"/>
              </a:ext>
            </a:extLst>
          </p:cNvPr>
          <p:cNvSpPr/>
          <p:nvPr userDrawn="1"/>
        </p:nvSpPr>
        <p:spPr>
          <a:xfrm>
            <a:off x="11414248" y="6376245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073CB5ED-ED7C-41AA-A899-98926A9D966F}" type="datetime1">
              <a:rPr lang="en-GB" smtClean="0"/>
              <a:t>10/04/2019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Rettangolo 14"/>
          <p:cNvSpPr>
            <a:spLocks/>
          </p:cNvSpPr>
          <p:nvPr userDrawn="1"/>
        </p:nvSpPr>
        <p:spPr>
          <a:xfrm>
            <a:off x="4152613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Rettangolo 18"/>
          <p:cNvSpPr>
            <a:spLocks/>
          </p:cNvSpPr>
          <p:nvPr userDrawn="1"/>
        </p:nvSpPr>
        <p:spPr>
          <a:xfrm>
            <a:off x="7920206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0" name="Rettangolo 19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" name="Rettangolo 24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6960100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701961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857971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3454403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5663974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xmlns="" id="{8EE9D5C5-08C8-6140-AB11-2D51ABF79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2AAEFF27-5769-49CA-8573-C39C406AF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26219"/>
            <a:ext cx="12192000" cy="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3098"/>
      </p:ext>
    </p:extLst>
  </p:cSld>
  <p:clrMapOvr>
    <a:masterClrMapping/>
  </p:clrMapOvr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5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E3F0AEEC-E8E7-4D6D-82B6-D294E5B82108}"/>
              </a:ext>
            </a:extLst>
          </p:cNvPr>
          <p:cNvSpPr/>
          <p:nvPr userDrawn="1"/>
        </p:nvSpPr>
        <p:spPr>
          <a:xfrm>
            <a:off x="11414248" y="6376245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073CB5ED-ED7C-41AA-A899-98926A9D966F}" type="datetime1">
              <a:rPr lang="en-GB" smtClean="0"/>
              <a:t>10/04/2019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Rettangolo 14"/>
          <p:cNvSpPr>
            <a:spLocks/>
          </p:cNvSpPr>
          <p:nvPr userDrawn="1"/>
        </p:nvSpPr>
        <p:spPr>
          <a:xfrm>
            <a:off x="4152613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Rettangolo 18"/>
          <p:cNvSpPr>
            <a:spLocks/>
          </p:cNvSpPr>
          <p:nvPr userDrawn="1"/>
        </p:nvSpPr>
        <p:spPr>
          <a:xfrm>
            <a:off x="7920206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0" name="Rettangolo 19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" name="Rettangolo 24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6960100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701961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857971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3454403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5663974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xmlns="" id="{8EE9D5C5-08C8-6140-AB11-2D51ABF79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2AAEFF27-5769-49CA-8573-C39C406AF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26219"/>
            <a:ext cx="12192000" cy="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48476"/>
      </p:ext>
    </p:extLst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DE633CC4-435D-416E-AA98-4662B8A85FE2}"/>
              </a:ext>
            </a:extLst>
          </p:cNvPr>
          <p:cNvSpPr/>
          <p:nvPr userDrawn="1"/>
        </p:nvSpPr>
        <p:spPr>
          <a:xfrm>
            <a:off x="11414248" y="6376245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B3F6A26B-5B89-2345-84B7-67F14B7446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360" y="1293225"/>
            <a:ext cx="5664629" cy="47949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/>
              <a:t>Click here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EA9C6E97-D6ED-C742-B3BF-F3C7F85504A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192012" y="1293223"/>
            <a:ext cx="5664629" cy="47949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/>
              <a:t>Click here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4152613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7920206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6960100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1701961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857971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4" name="Rettangolo 33"/>
          <p:cNvSpPr>
            <a:spLocks/>
          </p:cNvSpPr>
          <p:nvPr userDrawn="1"/>
        </p:nvSpPr>
        <p:spPr>
          <a:xfrm>
            <a:off x="3454403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5" name="Rettangolo 34"/>
          <p:cNvSpPr>
            <a:spLocks/>
          </p:cNvSpPr>
          <p:nvPr userDrawn="1"/>
        </p:nvSpPr>
        <p:spPr>
          <a:xfrm>
            <a:off x="5663974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6" name="Rettangolo 35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7" name="Rettangolo 36"/>
          <p:cNvSpPr>
            <a:spLocks/>
          </p:cNvSpPr>
          <p:nvPr userDrawn="1"/>
        </p:nvSpPr>
        <p:spPr>
          <a:xfrm>
            <a:off x="-180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E28DAB20-03EB-4D39-A0F2-B73A96222495}" type="datetime1">
              <a:rPr lang="en-GB" smtClean="0"/>
              <a:t>10/04/2019</a:t>
            </a:fld>
            <a:endParaRPr lang="en-US" dirty="0"/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194572B0-78DD-4243-9D5D-D9DAD50C2F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26219"/>
            <a:ext cx="12192000" cy="31783"/>
          </a:xfrm>
          <a:prstGeom prst="rect">
            <a:avLst/>
          </a:prstGeom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xmlns="" id="{8C81318F-A6E2-4E4E-AD26-649A91504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863159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6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E3F0AEEC-E8E7-4D6D-82B6-D294E5B82108}"/>
              </a:ext>
            </a:extLst>
          </p:cNvPr>
          <p:cNvSpPr/>
          <p:nvPr userDrawn="1"/>
        </p:nvSpPr>
        <p:spPr>
          <a:xfrm>
            <a:off x="11414248" y="6376245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073CB5ED-ED7C-41AA-A899-98926A9D966F}" type="datetime1">
              <a:rPr lang="en-GB" smtClean="0"/>
              <a:t>10/04/2019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Rettangolo 14"/>
          <p:cNvSpPr>
            <a:spLocks/>
          </p:cNvSpPr>
          <p:nvPr userDrawn="1"/>
        </p:nvSpPr>
        <p:spPr>
          <a:xfrm>
            <a:off x="4152613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Rettangolo 18"/>
          <p:cNvSpPr>
            <a:spLocks/>
          </p:cNvSpPr>
          <p:nvPr userDrawn="1"/>
        </p:nvSpPr>
        <p:spPr>
          <a:xfrm>
            <a:off x="7920206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0" name="Rettangolo 19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" name="Rettangolo 24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6960100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701961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857971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3454403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5663974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xmlns="" id="{8EE9D5C5-08C8-6140-AB11-2D51ABF79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2AAEFF27-5769-49CA-8573-C39C406AF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26219"/>
            <a:ext cx="12192000" cy="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80672"/>
      </p:ext>
    </p:extLst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3552" y="188640"/>
            <a:ext cx="9793088" cy="850106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337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 lIns="20014" tIns="10008" rIns="20014" bIns="10008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3"/>
            <a:ext cx="8534400" cy="1752600"/>
          </a:xfrm>
          <a:prstGeom prst="rect">
            <a:avLst/>
          </a:prstGeom>
        </p:spPr>
        <p:txBody>
          <a:bodyPr lIns="20014" tIns="10008" rIns="20014" bIns="10008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3"/>
            <a:ext cx="2844800" cy="365124"/>
          </a:xfrm>
          <a:prstGeom prst="rect">
            <a:avLst/>
          </a:prstGeom>
        </p:spPr>
        <p:txBody>
          <a:bodyPr lIns="20014" tIns="10008" rIns="20014" bIns="10008"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53"/>
            <a:ext cx="3860800" cy="365124"/>
          </a:xfrm>
          <a:prstGeom prst="rect">
            <a:avLst/>
          </a:prstGeom>
        </p:spPr>
        <p:txBody>
          <a:bodyPr lIns="20014" tIns="10008" rIns="20014" bIns="10008"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4"/>
          </a:xfrm>
          <a:prstGeom prst="rect">
            <a:avLst/>
          </a:prstGeom>
        </p:spPr>
        <p:txBody>
          <a:bodyPr lIns="20014" tIns="10008" rIns="20014" bIns="10008"/>
          <a:lstStyle/>
          <a:p>
            <a:fld id="{FABC9D7A-95D0-4481-8CC7-99EEC59AA18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0560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ntro_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04E82C1C-60FB-2F41-A35A-E9EB596745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00" y="4877732"/>
            <a:ext cx="636044" cy="57895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8C95AC5E-022A-794A-B33A-6292101788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57" y="5260744"/>
            <a:ext cx="667687" cy="633228"/>
          </a:xfrm>
          <a:prstGeom prst="rect">
            <a:avLst/>
          </a:prstGeom>
        </p:spPr>
      </p:pic>
      <p:sp>
        <p:nvSpPr>
          <p:cNvPr id="12" name="Rettangolo 11"/>
          <p:cNvSpPr/>
          <p:nvPr userDrawn="1"/>
        </p:nvSpPr>
        <p:spPr>
          <a:xfrm>
            <a:off x="1007436" y="6381328"/>
            <a:ext cx="1104122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noProof="0" dirty="0"/>
              <a:t>EOSC-hub receives funding from the European Union’s Horizon 2020 research and innovation programme under grant agreement No. 777536.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D3DC374C-3088-4AC9-9030-20959266C273}"/>
              </a:ext>
            </a:extLst>
          </p:cNvPr>
          <p:cNvSpPr txBox="1"/>
          <p:nvPr userDrawn="1"/>
        </p:nvSpPr>
        <p:spPr>
          <a:xfrm>
            <a:off x="1976601" y="4989075"/>
            <a:ext cx="155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1C3046"/>
                </a:solidFill>
                <a:ea typeface="Source Sans Pro" charset="0"/>
                <a:cs typeface="Source Sans Pro" charset="0"/>
              </a:rPr>
              <a:t>eosc-hub.eu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xmlns="" id="{D4785B6D-81EF-4C62-AB07-6BE079FA42A0}"/>
              </a:ext>
            </a:extLst>
          </p:cNvPr>
          <p:cNvSpPr txBox="1"/>
          <p:nvPr userDrawn="1"/>
        </p:nvSpPr>
        <p:spPr>
          <a:xfrm>
            <a:off x="1937698" y="5375344"/>
            <a:ext cx="1624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1C3046"/>
                </a:solidFill>
                <a:ea typeface="Source Sans Pro" charset="0"/>
                <a:cs typeface="Source Sans Pro" charset="0"/>
              </a:rPr>
              <a:t>@</a:t>
            </a:r>
            <a:r>
              <a:rPr lang="en-GB" sz="2000" dirty="0" err="1">
                <a:solidFill>
                  <a:srgbClr val="1C3046"/>
                </a:solidFill>
                <a:ea typeface="Source Sans Pro" charset="0"/>
                <a:cs typeface="Source Sans Pro" charset="0"/>
              </a:rPr>
              <a:t>EOSC_eu</a:t>
            </a:r>
            <a:endParaRPr lang="en-GB" sz="2000" dirty="0">
              <a:solidFill>
                <a:srgbClr val="1C3046"/>
              </a:solidFill>
              <a:ea typeface="Source Sans Pro" charset="0"/>
              <a:cs typeface="Source Sans Pro" charset="0"/>
            </a:endParaRPr>
          </a:p>
        </p:txBody>
      </p:sp>
      <p:cxnSp>
        <p:nvCxnSpPr>
          <p:cNvPr id="17" name="Connettore 1 13">
            <a:extLst>
              <a:ext uri="{FF2B5EF4-FFF2-40B4-BE49-F238E27FC236}">
                <a16:creationId xmlns:a16="http://schemas.microsoft.com/office/drawing/2014/main" xmlns="" id="{F69445E9-7340-45CD-BA5C-39E3176D3686}"/>
              </a:ext>
            </a:extLst>
          </p:cNvPr>
          <p:cNvCxnSpPr>
            <a:cxnSpLocks/>
          </p:cNvCxnSpPr>
          <p:nvPr userDrawn="1"/>
        </p:nvCxnSpPr>
        <p:spPr>
          <a:xfrm>
            <a:off x="1559496" y="4725144"/>
            <a:ext cx="1872208" cy="0"/>
          </a:xfrm>
          <a:prstGeom prst="line">
            <a:avLst/>
          </a:prstGeom>
          <a:ln>
            <a:solidFill>
              <a:srgbClr val="1C304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magine 17">
            <a:extLst>
              <a:ext uri="{FF2B5EF4-FFF2-40B4-BE49-F238E27FC236}">
                <a16:creationId xmlns:a16="http://schemas.microsoft.com/office/drawing/2014/main" xmlns="" id="{A50D8F3A-6062-4F89-B9DC-F39963F90F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01" y="1520793"/>
            <a:ext cx="4916162" cy="122412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xmlns="" id="{C948B22F-CB4B-4782-A3F9-C6957124353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6371133"/>
            <a:ext cx="422176" cy="2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016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DE633CC4-435D-416E-AA98-4662B8A85FE2}"/>
              </a:ext>
            </a:extLst>
          </p:cNvPr>
          <p:cNvSpPr/>
          <p:nvPr userDrawn="1"/>
        </p:nvSpPr>
        <p:spPr>
          <a:xfrm>
            <a:off x="11414248" y="6376243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B3F6A26B-5B89-2345-84B7-67F14B7446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360" y="1293223"/>
            <a:ext cx="5664629" cy="47949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/>
              <a:t>Click here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EA9C6E97-D6ED-C742-B3BF-F3C7F85504A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192012" y="1293223"/>
            <a:ext cx="5664629" cy="47949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/>
              <a:t>Click here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4152612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7920205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6960098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1701959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857970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4" name="Rettangolo 33"/>
          <p:cNvSpPr>
            <a:spLocks/>
          </p:cNvSpPr>
          <p:nvPr userDrawn="1"/>
        </p:nvSpPr>
        <p:spPr>
          <a:xfrm>
            <a:off x="3454402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5" name="Rettangolo 34"/>
          <p:cNvSpPr>
            <a:spLocks/>
          </p:cNvSpPr>
          <p:nvPr userDrawn="1"/>
        </p:nvSpPr>
        <p:spPr>
          <a:xfrm>
            <a:off x="5663973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6" name="Rettangolo 35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7" name="Rettangolo 36"/>
          <p:cNvSpPr>
            <a:spLocks/>
          </p:cNvSpPr>
          <p:nvPr userDrawn="1"/>
        </p:nvSpPr>
        <p:spPr>
          <a:xfrm>
            <a:off x="-181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E28DAB20-03EB-4D39-A0F2-B73A96222495}" type="datetime1">
              <a:rPr lang="en-GB" smtClean="0"/>
              <a:t>10/04/2019</a:t>
            </a:fld>
            <a:endParaRPr lang="en-US" dirty="0"/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6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xmlns="" id="{2C34C010-9376-654D-A867-B52581D105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788"/>
            <a:ext cx="2808312" cy="75467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194572B0-78DD-4243-9D5D-D9DAD50C2F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217"/>
            <a:ext cx="12192000" cy="31783"/>
          </a:xfrm>
          <a:prstGeom prst="rect">
            <a:avLst/>
          </a:prstGeom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xmlns="" id="{8C81318F-A6E2-4E4E-AD26-649A91504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9560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DE633CC4-435D-416E-AA98-4662B8A85FE2}"/>
              </a:ext>
            </a:extLst>
          </p:cNvPr>
          <p:cNvSpPr/>
          <p:nvPr userDrawn="1"/>
        </p:nvSpPr>
        <p:spPr>
          <a:xfrm>
            <a:off x="11414248" y="6376243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B3F6A26B-5B89-2345-84B7-67F14B7446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5360" y="1293223"/>
            <a:ext cx="5664629" cy="47949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/>
              <a:t>Click here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EA9C6E97-D6ED-C742-B3BF-F3C7F85504A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192012" y="1293223"/>
            <a:ext cx="5664629" cy="47949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/>
              <a:t>Click here to 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  <a:p>
            <a:pPr lvl="4"/>
            <a:endParaRPr lang="en-GB" noProof="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4152612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7920205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6960098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1701959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857970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4" name="Rettangolo 33"/>
          <p:cNvSpPr>
            <a:spLocks/>
          </p:cNvSpPr>
          <p:nvPr userDrawn="1"/>
        </p:nvSpPr>
        <p:spPr>
          <a:xfrm>
            <a:off x="3454402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5" name="Rettangolo 34"/>
          <p:cNvSpPr>
            <a:spLocks/>
          </p:cNvSpPr>
          <p:nvPr userDrawn="1"/>
        </p:nvSpPr>
        <p:spPr>
          <a:xfrm>
            <a:off x="5663973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6" name="Rettangolo 35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7" name="Rettangolo 36"/>
          <p:cNvSpPr>
            <a:spLocks/>
          </p:cNvSpPr>
          <p:nvPr userDrawn="1"/>
        </p:nvSpPr>
        <p:spPr>
          <a:xfrm>
            <a:off x="-181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40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6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xmlns="" id="{2C34C010-9376-654D-A867-B52581D105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788"/>
            <a:ext cx="2808312" cy="75467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194572B0-78DD-4243-9D5D-D9DAD50C2F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217"/>
            <a:ext cx="12192000" cy="31783"/>
          </a:xfrm>
          <a:prstGeom prst="rect">
            <a:avLst/>
          </a:prstGeom>
        </p:spPr>
      </p:pic>
      <p:sp>
        <p:nvSpPr>
          <p:cNvPr id="25" name="Titolo 1">
            <a:extLst>
              <a:ext uri="{FF2B5EF4-FFF2-40B4-BE49-F238E27FC236}">
                <a16:creationId xmlns:a16="http://schemas.microsoft.com/office/drawing/2014/main" xmlns="" id="{8C81318F-A6E2-4E4E-AD26-649A915042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070228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Intermediat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341E515-DD63-3D42-B42C-9035172A73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1424" y="2849622"/>
            <a:ext cx="10346365" cy="23173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6408EAB-6398-5543-8CB0-5155F921C6F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11425" y="2162304"/>
            <a:ext cx="7844105" cy="556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r>
              <a:rPr lang="en-GB" b="0" dirty="0">
                <a:solidFill>
                  <a:schemeClr val="accent5">
                    <a:lumMod val="75000"/>
                  </a:schemeClr>
                </a:solidFill>
              </a:rPr>
              <a:t>Click here to add subtitle</a:t>
            </a:r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xmlns="" id="{B48407DB-BA49-C94D-ADD2-877CBDD6C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33420"/>
            <a:ext cx="12192000" cy="56665"/>
          </a:xfrm>
          <a:prstGeom prst="rect">
            <a:avLst/>
          </a:prstGeom>
        </p:spPr>
      </p:pic>
      <p:sp>
        <p:nvSpPr>
          <p:cNvPr id="16" name="Segnaposto testo 3">
            <a:extLst>
              <a:ext uri="{FF2B5EF4-FFF2-40B4-BE49-F238E27FC236}">
                <a16:creationId xmlns:a16="http://schemas.microsoft.com/office/drawing/2014/main" xmlns="" id="{6CFA5BBC-FB79-3941-902F-8F674A72F7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425" y="1484784"/>
            <a:ext cx="7974404" cy="58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2F32A041-669E-4668-AFFC-D799D71AE9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-1585"/>
            <a:ext cx="12192000" cy="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556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063552" y="188640"/>
            <a:ext cx="9793088" cy="85010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noProof="0" dirty="0"/>
              <a:t>Click to insert title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23392" y="1341438"/>
            <a:ext cx="11233248" cy="4784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875048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19343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ustomised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xmlns="" id="{89775736-39B8-4946-BA4E-2E26123BEAA4}"/>
              </a:ext>
            </a:extLst>
          </p:cNvPr>
          <p:cNvSpPr txBox="1"/>
          <p:nvPr userDrawn="1"/>
        </p:nvSpPr>
        <p:spPr>
          <a:xfrm>
            <a:off x="4175787" y="5919963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1D2F45"/>
                </a:solidFill>
                <a:ea typeface="Source Sans Pro" charset="0"/>
                <a:cs typeface="Source Sans Pro" charset="0"/>
              </a:rPr>
              <a:t>eosc-hub.eu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4E9FBBCD-1A09-854C-AD37-ABFC23BF7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733" y="5838388"/>
            <a:ext cx="786032" cy="5789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AB059FA9-527F-3047-9752-9021170989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8" y="5803404"/>
            <a:ext cx="859711" cy="6332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04016F19-9C1F-4B4E-A65D-FC565E20B416}"/>
              </a:ext>
            </a:extLst>
          </p:cNvPr>
          <p:cNvSpPr txBox="1"/>
          <p:nvPr userDrawn="1"/>
        </p:nvSpPr>
        <p:spPr>
          <a:xfrm>
            <a:off x="6672065" y="589282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1D2F45"/>
                </a:solidFill>
                <a:ea typeface="Source Sans Pro" charset="0"/>
                <a:cs typeface="Source Sans Pro" charset="0"/>
              </a:rPr>
              <a:t>@</a:t>
            </a:r>
            <a:r>
              <a:rPr lang="en-GB" sz="2000" dirty="0" err="1">
                <a:solidFill>
                  <a:srgbClr val="1D2F45"/>
                </a:solidFill>
                <a:ea typeface="Source Sans Pro" charset="0"/>
                <a:cs typeface="Source Sans Pro" charset="0"/>
              </a:rPr>
              <a:t>EOSC_eu</a:t>
            </a:r>
            <a:endParaRPr lang="en-GB" sz="2000" dirty="0">
              <a:solidFill>
                <a:srgbClr val="1D2F45"/>
              </a:solidFill>
              <a:ea typeface="Source Sans Pro" charset="0"/>
              <a:cs typeface="Source Sans Pro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210" y="3358841"/>
            <a:ext cx="2379948" cy="2231201"/>
          </a:xfrm>
          <a:prstGeom prst="rect">
            <a:avLst/>
          </a:prstGeom>
        </p:spPr>
      </p:pic>
      <p:cxnSp>
        <p:nvCxnSpPr>
          <p:cNvPr id="18" name="Connettore 1 17">
            <a:extLst>
              <a:ext uri="{FF2B5EF4-FFF2-40B4-BE49-F238E27FC236}">
                <a16:creationId xmlns:a16="http://schemas.microsoft.com/office/drawing/2014/main" xmlns="" id="{97C3FAB3-381B-274E-9A7E-CD86B4B697B3}"/>
              </a:ext>
            </a:extLst>
          </p:cNvPr>
          <p:cNvCxnSpPr/>
          <p:nvPr userDrawn="1"/>
        </p:nvCxnSpPr>
        <p:spPr>
          <a:xfrm>
            <a:off x="895408" y="2929632"/>
            <a:ext cx="2816313" cy="0"/>
          </a:xfrm>
          <a:prstGeom prst="line">
            <a:avLst/>
          </a:prstGeom>
          <a:ln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olo 22">
            <a:extLst>
              <a:ext uri="{FF2B5EF4-FFF2-40B4-BE49-F238E27FC236}">
                <a16:creationId xmlns:a16="http://schemas.microsoft.com/office/drawing/2014/main" xmlns="" id="{91A4CF75-7F87-534F-870F-ED5701E57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6936" y="1772817"/>
            <a:ext cx="3858904" cy="10081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it-IT" b="1" dirty="0" err="1">
                <a:solidFill>
                  <a:srgbClr val="1C3046"/>
                </a:solidFill>
              </a:rPr>
              <a:t>Thank</a:t>
            </a:r>
            <a:r>
              <a:rPr lang="it-IT" b="1" dirty="0">
                <a:solidFill>
                  <a:srgbClr val="1C3046"/>
                </a:solidFill>
              </a:rPr>
              <a:t> </a:t>
            </a:r>
            <a:r>
              <a:rPr lang="it-IT" b="1" dirty="0" err="1">
                <a:solidFill>
                  <a:srgbClr val="1C3046"/>
                </a:solidFill>
              </a:rPr>
              <a:t>you</a:t>
            </a:r>
            <a:r>
              <a:rPr lang="it-IT" b="1" dirty="0">
                <a:solidFill>
                  <a:srgbClr val="1C3046"/>
                </a:solidFill>
              </a:rPr>
              <a:t> for </a:t>
            </a:r>
            <a:r>
              <a:rPr lang="it-IT" b="1" dirty="0" err="1">
                <a:solidFill>
                  <a:srgbClr val="1C3046"/>
                </a:solidFill>
              </a:rPr>
              <a:t>your</a:t>
            </a:r>
            <a:r>
              <a:rPr lang="it-IT" b="1" dirty="0">
                <a:solidFill>
                  <a:srgbClr val="1C3046"/>
                </a:solidFill>
              </a:rPr>
              <a:t> </a:t>
            </a:r>
            <a:r>
              <a:rPr lang="it-IT" b="1" dirty="0" err="1">
                <a:solidFill>
                  <a:srgbClr val="1C3046"/>
                </a:solidFill>
              </a:rPr>
              <a:t>attention</a:t>
            </a:r>
            <a:r>
              <a:rPr lang="it-IT" b="1" dirty="0">
                <a:solidFill>
                  <a:srgbClr val="1C3046"/>
                </a:solidFill>
              </a:rPr>
              <a:t>!</a:t>
            </a:r>
            <a:endParaRPr lang="en-GB" dirty="0"/>
          </a:p>
        </p:txBody>
      </p:sp>
      <p:sp>
        <p:nvSpPr>
          <p:cNvPr id="33" name="Segnaposto contenuto 32">
            <a:extLst>
              <a:ext uri="{FF2B5EF4-FFF2-40B4-BE49-F238E27FC236}">
                <a16:creationId xmlns:a16="http://schemas.microsoft.com/office/drawing/2014/main" xmlns="" id="{EFF3BDC9-F42A-914E-9BE9-F145917FEA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4139" y="1773238"/>
            <a:ext cx="4513428" cy="15859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indent="0">
              <a:buNone/>
            </a:pPr>
            <a:r>
              <a:rPr lang="en-GB" sz="1800" b="1" dirty="0">
                <a:solidFill>
                  <a:srgbClr val="1C3046"/>
                </a:solidFill>
              </a:rPr>
              <a:t>Contact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1C3046"/>
                </a:solidFill>
              </a:rPr>
              <a:t>Lorem ipsum </a:t>
            </a:r>
            <a:r>
              <a:rPr lang="en-GB" sz="1800" dirty="0" err="1">
                <a:solidFill>
                  <a:srgbClr val="1C3046"/>
                </a:solidFill>
              </a:rPr>
              <a:t>dolor</a:t>
            </a:r>
            <a:r>
              <a:rPr lang="en-GB" sz="1800" dirty="0">
                <a:solidFill>
                  <a:srgbClr val="1C3046"/>
                </a:solidFill>
              </a:rPr>
              <a:t> sit </a:t>
            </a:r>
            <a:r>
              <a:rPr lang="en-GB" sz="1800" dirty="0" err="1">
                <a:solidFill>
                  <a:srgbClr val="1C3046"/>
                </a:solidFill>
              </a:rPr>
              <a:t>amet</a:t>
            </a:r>
            <a:r>
              <a:rPr lang="en-GB" sz="1800" dirty="0">
                <a:solidFill>
                  <a:srgbClr val="1C3046"/>
                </a:solidFill>
              </a:rPr>
              <a:t>, </a:t>
            </a:r>
            <a:r>
              <a:rPr lang="en-GB" sz="1800" dirty="0" err="1">
                <a:solidFill>
                  <a:srgbClr val="1C3046"/>
                </a:solidFill>
              </a:rPr>
              <a:t>consectetur</a:t>
            </a:r>
            <a:r>
              <a:rPr lang="en-GB" sz="1800" dirty="0">
                <a:solidFill>
                  <a:srgbClr val="1C3046"/>
                </a:solidFill>
              </a:rPr>
              <a:t> </a:t>
            </a:r>
            <a:r>
              <a:rPr lang="en-GB" sz="1800" dirty="0" err="1">
                <a:solidFill>
                  <a:srgbClr val="1C3046"/>
                </a:solidFill>
              </a:rPr>
              <a:t>adipisicing</a:t>
            </a:r>
            <a:r>
              <a:rPr lang="en-GB" sz="1800" dirty="0">
                <a:solidFill>
                  <a:srgbClr val="1C3046"/>
                </a:solidFill>
              </a:rPr>
              <a:t> </a:t>
            </a:r>
            <a:r>
              <a:rPr lang="en-GB" sz="1800" dirty="0" err="1">
                <a:solidFill>
                  <a:srgbClr val="1C3046"/>
                </a:solidFill>
              </a:rPr>
              <a:t>elit</a:t>
            </a:r>
            <a:r>
              <a:rPr lang="en-GB" sz="1800" dirty="0">
                <a:solidFill>
                  <a:srgbClr val="1C3046"/>
                </a:solidFill>
              </a:rPr>
              <a:t>, </a:t>
            </a:r>
            <a:r>
              <a:rPr lang="en-GB" sz="1800" dirty="0" err="1">
                <a:solidFill>
                  <a:srgbClr val="1C3046"/>
                </a:solidFill>
              </a:rPr>
              <a:t>sed</a:t>
            </a:r>
            <a:r>
              <a:rPr lang="en-GB" sz="1800" dirty="0">
                <a:solidFill>
                  <a:srgbClr val="1C3046"/>
                </a:solidFill>
              </a:rPr>
              <a:t> do </a:t>
            </a:r>
            <a:r>
              <a:rPr lang="en-GB" sz="1800" dirty="0" err="1">
                <a:solidFill>
                  <a:srgbClr val="1C3046"/>
                </a:solidFill>
              </a:rPr>
              <a:t>eiusmod</a:t>
            </a:r>
            <a:r>
              <a:rPr lang="en-GB" sz="1800" dirty="0">
                <a:solidFill>
                  <a:srgbClr val="1C3046"/>
                </a:solidFill>
              </a:rPr>
              <a:t> </a:t>
            </a:r>
            <a:r>
              <a:rPr lang="en-GB" sz="1800" dirty="0" err="1">
                <a:solidFill>
                  <a:srgbClr val="1C3046"/>
                </a:solidFill>
              </a:rPr>
              <a:t>tempor</a:t>
            </a:r>
            <a:r>
              <a:rPr lang="en-GB" sz="1800" dirty="0">
                <a:solidFill>
                  <a:srgbClr val="1C3046"/>
                </a:solidFill>
              </a:rPr>
              <a:t> </a:t>
            </a:r>
            <a:r>
              <a:rPr lang="en-GB" sz="1800" dirty="0" err="1">
                <a:solidFill>
                  <a:srgbClr val="1C3046"/>
                </a:solidFill>
              </a:rPr>
              <a:t>incididunt</a:t>
            </a:r>
            <a:r>
              <a:rPr lang="en-GB" sz="1800" dirty="0">
                <a:solidFill>
                  <a:srgbClr val="1C3046"/>
                </a:solidFill>
              </a:rPr>
              <a:t> </a:t>
            </a:r>
            <a:r>
              <a:rPr lang="en-GB" sz="1800" dirty="0" err="1">
                <a:solidFill>
                  <a:srgbClr val="1C3046"/>
                </a:solidFill>
              </a:rPr>
              <a:t>ut</a:t>
            </a:r>
            <a:r>
              <a:rPr lang="en-GB" sz="1800" dirty="0">
                <a:solidFill>
                  <a:srgbClr val="1C3046"/>
                </a:solidFill>
              </a:rPr>
              <a:t> </a:t>
            </a:r>
            <a:r>
              <a:rPr lang="en-GB" sz="1800" dirty="0" err="1">
                <a:solidFill>
                  <a:srgbClr val="1C3046"/>
                </a:solidFill>
              </a:rPr>
              <a:t>labore</a:t>
            </a:r>
            <a:r>
              <a:rPr lang="en-GB" sz="1800" dirty="0">
                <a:solidFill>
                  <a:srgbClr val="1C3046"/>
                </a:solidFill>
              </a:rPr>
              <a:t> et </a:t>
            </a:r>
            <a:r>
              <a:rPr lang="en-GB" sz="1800" dirty="0" err="1">
                <a:solidFill>
                  <a:srgbClr val="1C3046"/>
                </a:solidFill>
              </a:rPr>
              <a:t>dolore</a:t>
            </a:r>
            <a:r>
              <a:rPr lang="en-GB" sz="1800" dirty="0">
                <a:solidFill>
                  <a:srgbClr val="1C3046"/>
                </a:solidFill>
              </a:rPr>
              <a:t> magna</a:t>
            </a:r>
          </a:p>
        </p:txBody>
      </p:sp>
      <p:sp>
        <p:nvSpPr>
          <p:cNvPr id="34" name="Segnaposto contenuto 32">
            <a:extLst>
              <a:ext uri="{FF2B5EF4-FFF2-40B4-BE49-F238E27FC236}">
                <a16:creationId xmlns:a16="http://schemas.microsoft.com/office/drawing/2014/main" xmlns="" id="{7E962D83-1102-414B-ACBE-1C6C8F8FE54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62807" y="3163634"/>
            <a:ext cx="3312980" cy="40938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it-IT" sz="1800" i="1" dirty="0" err="1"/>
              <a:t>Questions</a:t>
            </a:r>
            <a:r>
              <a:rPr lang="it-IT" sz="1800" i="1" dirty="0"/>
              <a:t>?</a:t>
            </a:r>
          </a:p>
          <a:p>
            <a:pPr marL="0" indent="0">
              <a:buNone/>
            </a:pPr>
            <a:endParaRPr lang="it-IT" sz="1800" i="1" dirty="0"/>
          </a:p>
        </p:txBody>
      </p:sp>
    </p:spTree>
    <p:extLst>
      <p:ext uri="{BB962C8B-B14F-4D97-AF65-F5344CB8AC3E}">
        <p14:creationId xmlns:p14="http://schemas.microsoft.com/office/powerpoint/2010/main" val="32115316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7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xmlns="" id="{E3F0AEEC-E8E7-4D6D-82B6-D294E5B82108}"/>
              </a:ext>
            </a:extLst>
          </p:cNvPr>
          <p:cNvSpPr/>
          <p:nvPr userDrawn="1"/>
        </p:nvSpPr>
        <p:spPr>
          <a:xfrm>
            <a:off x="11414248" y="6376245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xmlns="" id="{2D6204B7-1D0D-1E43-967C-261D932E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fld id="{073CB5ED-ED7C-41AA-A899-98926A9D966F}" type="datetime1">
              <a:rPr lang="en-GB" smtClean="0"/>
              <a:t>10/04/2019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Rettangolo 14"/>
          <p:cNvSpPr>
            <a:spLocks/>
          </p:cNvSpPr>
          <p:nvPr userDrawn="1"/>
        </p:nvSpPr>
        <p:spPr>
          <a:xfrm>
            <a:off x="4152613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Rettangolo 18"/>
          <p:cNvSpPr>
            <a:spLocks/>
          </p:cNvSpPr>
          <p:nvPr userDrawn="1"/>
        </p:nvSpPr>
        <p:spPr>
          <a:xfrm>
            <a:off x="7920206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0" name="Rettangolo 19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" name="Rettangolo 24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6960100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701961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857971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3454403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5663974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6" name="Titolo 1">
            <a:extLst>
              <a:ext uri="{FF2B5EF4-FFF2-40B4-BE49-F238E27FC236}">
                <a16:creationId xmlns:a16="http://schemas.microsoft.com/office/drawing/2014/main" xmlns="" id="{8EE9D5C5-08C8-6140-AB11-2D51ABF79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xmlns="" id="{2AAEFF27-5769-49CA-8573-C39C406AF3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26219"/>
            <a:ext cx="12192000" cy="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50163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ntermediat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9783B677-330E-4253-B1BB-68B6A29BF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348" y="1449438"/>
            <a:ext cx="2645516" cy="65564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1EF6C7B7-1597-4762-9541-39E64CD64D0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3631913"/>
            <a:ext cx="7759774" cy="23173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003D9A9-DAB0-4043-9528-4822DD2D82E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650" y="2944594"/>
            <a:ext cx="5883079" cy="5057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accent5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r>
              <a:rPr lang="en-GB" b="0" dirty="0">
                <a:solidFill>
                  <a:schemeClr val="accent5">
                    <a:lumMod val="75000"/>
                  </a:schemeClr>
                </a:solidFill>
              </a:rPr>
              <a:t>Click here to add subtitle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EE416F95-D136-4291-9DBD-6D01BD783D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217"/>
            <a:ext cx="12192000" cy="3178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B4701CE1-45E5-49C0-9675-78EC85F6A4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286670"/>
            <a:ext cx="5756582" cy="505729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460710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4E9FBBCD-1A09-854C-AD37-ABFC23BF7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08" y="5655630"/>
            <a:ext cx="630033" cy="5789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AB059FA9-527F-3047-9752-9021170989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05" y="5638956"/>
            <a:ext cx="658903" cy="6332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xmlns="" id="{0C463FB9-8E58-4D7E-9AEC-9058EB62CFA0}"/>
              </a:ext>
            </a:extLst>
          </p:cNvPr>
          <p:cNvSpPr txBox="1"/>
          <p:nvPr userDrawn="1"/>
        </p:nvSpPr>
        <p:spPr>
          <a:xfrm>
            <a:off x="4759216" y="5755515"/>
            <a:ext cx="155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1C3046"/>
                </a:solidFill>
                <a:ea typeface="Source Sans Pro" charset="0"/>
                <a:cs typeface="Source Sans Pro" charset="0"/>
              </a:rPr>
              <a:t>eosc-hub.eu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7C1AC704-9BA4-4C9D-8727-21E0A6C216B1}"/>
              </a:ext>
            </a:extLst>
          </p:cNvPr>
          <p:cNvSpPr txBox="1"/>
          <p:nvPr userDrawn="1"/>
        </p:nvSpPr>
        <p:spPr>
          <a:xfrm>
            <a:off x="6600056" y="5745054"/>
            <a:ext cx="1624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1C3046"/>
                </a:solidFill>
                <a:ea typeface="Source Sans Pro" charset="0"/>
                <a:cs typeface="Source Sans Pro" charset="0"/>
              </a:rPr>
              <a:t>@</a:t>
            </a:r>
            <a:r>
              <a:rPr lang="en-GB" sz="2000" dirty="0" err="1">
                <a:solidFill>
                  <a:srgbClr val="1C3046"/>
                </a:solidFill>
                <a:ea typeface="Source Sans Pro" charset="0"/>
                <a:cs typeface="Source Sans Pro" charset="0"/>
              </a:rPr>
              <a:t>EOSC_eu</a:t>
            </a:r>
            <a:endParaRPr lang="en-GB" sz="2000" dirty="0">
              <a:solidFill>
                <a:srgbClr val="1C3046"/>
              </a:solidFill>
              <a:ea typeface="Source Sans Pro" charset="0"/>
              <a:cs typeface="Source Sans Pro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xmlns="" id="{7AAF6B84-BF74-4F8E-B824-03711F26909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19" y="2983662"/>
            <a:ext cx="1784961" cy="2231201"/>
          </a:xfrm>
          <a:prstGeom prst="rect">
            <a:avLst/>
          </a:prstGeom>
        </p:spPr>
      </p:pic>
      <p:sp>
        <p:nvSpPr>
          <p:cNvPr id="14" name="CasellaDiTesto 1">
            <a:extLst>
              <a:ext uri="{FF2B5EF4-FFF2-40B4-BE49-F238E27FC236}">
                <a16:creationId xmlns:a16="http://schemas.microsoft.com/office/drawing/2014/main" xmlns="" id="{B9E0F5DF-28BF-4603-9413-29E52713A802}"/>
              </a:ext>
            </a:extLst>
          </p:cNvPr>
          <p:cNvSpPr txBox="1"/>
          <p:nvPr userDrawn="1"/>
        </p:nvSpPr>
        <p:spPr>
          <a:xfrm>
            <a:off x="1103445" y="2060851"/>
            <a:ext cx="4128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1D2F45"/>
                </a:solidFill>
                <a:ea typeface="Source Sans Pro" charset="0"/>
                <a:cs typeface="Source Sans Pro" charset="0"/>
              </a:rPr>
              <a:t>Thank you</a:t>
            </a:r>
          </a:p>
          <a:p>
            <a:r>
              <a:rPr lang="en-GB" sz="2800" b="1" dirty="0">
                <a:solidFill>
                  <a:srgbClr val="1D2F45"/>
                </a:solidFill>
                <a:ea typeface="Source Sans Pro" charset="0"/>
                <a:cs typeface="Source Sans Pro" charset="0"/>
              </a:rPr>
              <a:t>for your attention! </a:t>
            </a:r>
          </a:p>
        </p:txBody>
      </p:sp>
      <p:sp>
        <p:nvSpPr>
          <p:cNvPr id="15" name="CasellaDiTesto 2">
            <a:extLst>
              <a:ext uri="{FF2B5EF4-FFF2-40B4-BE49-F238E27FC236}">
                <a16:creationId xmlns:a16="http://schemas.microsoft.com/office/drawing/2014/main" xmlns="" id="{4D4D3755-ED45-4BF4-89D4-2BA41674BD19}"/>
              </a:ext>
            </a:extLst>
          </p:cNvPr>
          <p:cNvSpPr txBox="1"/>
          <p:nvPr userDrawn="1"/>
        </p:nvSpPr>
        <p:spPr>
          <a:xfrm>
            <a:off x="1103445" y="3145477"/>
            <a:ext cx="388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ea typeface="Source Sans Pro" panose="020B0503030403020204" pitchFamily="34" charset="0"/>
              </a:rPr>
              <a:t>Questions?</a:t>
            </a:r>
          </a:p>
        </p:txBody>
      </p:sp>
      <p:cxnSp>
        <p:nvCxnSpPr>
          <p:cNvPr id="17" name="Connettore 1 4">
            <a:extLst>
              <a:ext uri="{FF2B5EF4-FFF2-40B4-BE49-F238E27FC236}">
                <a16:creationId xmlns:a16="http://schemas.microsoft.com/office/drawing/2014/main" xmlns="" id="{8187ABF1-33F6-44C1-B88C-2672C628984B}"/>
              </a:ext>
            </a:extLst>
          </p:cNvPr>
          <p:cNvCxnSpPr/>
          <p:nvPr userDrawn="1"/>
        </p:nvCxnSpPr>
        <p:spPr>
          <a:xfrm>
            <a:off x="1199457" y="3084480"/>
            <a:ext cx="2112235" cy="0"/>
          </a:xfrm>
          <a:prstGeom prst="line">
            <a:avLst/>
          </a:prstGeom>
          <a:ln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00787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_slide">
  <p:cSld name="1_Content_slid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/>
          <p:nvPr/>
        </p:nvSpPr>
        <p:spPr>
          <a:xfrm>
            <a:off x="11414248" y="6376243"/>
            <a:ext cx="442392" cy="293117"/>
          </a:xfrm>
          <a:prstGeom prst="rect">
            <a:avLst/>
          </a:prstGeom>
          <a:solidFill>
            <a:srgbClr val="1D2F45">
              <a:alpha val="2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4152612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7920205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6960098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1701959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857970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3454402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5663973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-181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 txBox="1">
            <a:spLocks noGrp="1"/>
          </p:cNvSpPr>
          <p:nvPr>
            <p:ph type="dt" idx="10"/>
          </p:nvPr>
        </p:nvSpPr>
        <p:spPr>
          <a:xfrm>
            <a:off x="335360" y="6381328"/>
            <a:ext cx="2844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ft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00" name="Google Shape;100;p7"/>
          <p:cNvCxnSpPr/>
          <p:nvPr/>
        </p:nvCxnSpPr>
        <p:spPr>
          <a:xfrm rot="10800000">
            <a:off x="335360" y="6376246"/>
            <a:ext cx="11521280" cy="5085"/>
          </a:xfrm>
          <a:prstGeom prst="straightConnector1">
            <a:avLst/>
          </a:prstGeom>
          <a:noFill/>
          <a:ln w="12700" cap="flat" cmpd="sng">
            <a:solidFill>
              <a:srgbClr val="1D2F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7"/>
          <p:cNvSpPr txBox="1">
            <a:spLocks noGrp="1"/>
          </p:cNvSpPr>
          <p:nvPr>
            <p:ph type="sldNum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50" b="0" i="0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02" name="Google Shape;10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04" y="120788"/>
            <a:ext cx="2808312" cy="75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26217"/>
            <a:ext cx="12192000" cy="3178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"/>
          <p:cNvSpPr txBox="1">
            <a:spLocks noGrp="1"/>
          </p:cNvSpPr>
          <p:nvPr>
            <p:ph type="body" idx="1"/>
          </p:nvPr>
        </p:nvSpPr>
        <p:spPr>
          <a:xfrm>
            <a:off x="335360" y="1268763"/>
            <a:ext cx="11521280" cy="4855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3C3C3C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77190" algn="l" rtl="0">
              <a:spcBef>
                <a:spcPts val="520"/>
              </a:spcBef>
              <a:spcAft>
                <a:spcPts val="0"/>
              </a:spcAft>
              <a:buClr>
                <a:srgbClr val="3C3C3C"/>
              </a:buClr>
              <a:buSzPts val="2340"/>
              <a:buFont typeface="Calibri"/>
              <a:buChar char="-"/>
              <a:defRPr sz="26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0519" algn="l" rtl="0">
              <a:spcBef>
                <a:spcPts val="480"/>
              </a:spcBef>
              <a:spcAft>
                <a:spcPts val="0"/>
              </a:spcAft>
              <a:buClr>
                <a:srgbClr val="3C3C3C"/>
              </a:buClr>
              <a:buSzPts val="1920"/>
              <a:buFont typeface="Noto Sans Symbols"/>
              <a:buChar char="▪"/>
              <a:defRPr sz="24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C3C3C"/>
              </a:buClr>
              <a:buSzPts val="1960"/>
              <a:buFont typeface="Arial"/>
              <a:buNone/>
              <a:defRPr sz="28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C3C3C"/>
              </a:buClr>
              <a:buSzPts val="2240"/>
              <a:buFont typeface="Arial"/>
              <a:buNone/>
              <a:defRPr sz="2800" b="0" i="0" u="none" strike="noStrike" cap="non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2"/>
          </p:nvPr>
        </p:nvSpPr>
        <p:spPr>
          <a:xfrm>
            <a:off x="3221038" y="192857"/>
            <a:ext cx="8635602" cy="823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rgbClr val="1C3046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1C30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1868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="" xmlns:a16="http://schemas.microsoft.com/office/drawing/2014/main" id="{E3F0AEEC-E8E7-4D6D-82B6-D294E5B82108}"/>
              </a:ext>
            </a:extLst>
          </p:cNvPr>
          <p:cNvSpPr/>
          <p:nvPr userDrawn="1"/>
        </p:nvSpPr>
        <p:spPr>
          <a:xfrm>
            <a:off x="11414248" y="6376243"/>
            <a:ext cx="442392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3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742950" indent="-285750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1143000" indent="-22860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  <a:p>
            <a:pPr lvl="4"/>
            <a:endParaRPr lang="en-GB" noProof="0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="" xmlns:a16="http://schemas.microsoft.com/office/drawing/2014/main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="" xmlns:a16="http://schemas.microsoft.com/office/drawing/2014/main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6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="" xmlns:a16="http://schemas.microsoft.com/office/drawing/2014/main" id="{B526890D-A7E7-0848-AAB2-0716D2C4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1300" b="0" i="0">
                <a:solidFill>
                  <a:schemeClr val="tx1">
                    <a:lumMod val="7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5" name="Rettangolo 14"/>
          <p:cNvSpPr>
            <a:spLocks/>
          </p:cNvSpPr>
          <p:nvPr userDrawn="1"/>
        </p:nvSpPr>
        <p:spPr>
          <a:xfrm>
            <a:off x="4152612" y="0"/>
            <a:ext cx="1511361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9" name="Rettangolo 18"/>
          <p:cNvSpPr>
            <a:spLocks/>
          </p:cNvSpPr>
          <p:nvPr userDrawn="1"/>
        </p:nvSpPr>
        <p:spPr>
          <a:xfrm>
            <a:off x="7920205" y="0"/>
            <a:ext cx="4223295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0" name="Rettangolo 19"/>
          <p:cNvSpPr>
            <a:spLocks/>
          </p:cNvSpPr>
          <p:nvPr userDrawn="1"/>
        </p:nvSpPr>
        <p:spPr>
          <a:xfrm>
            <a:off x="11202275" y="0"/>
            <a:ext cx="996844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5" name="Rettangolo 24"/>
          <p:cNvSpPr>
            <a:spLocks/>
          </p:cNvSpPr>
          <p:nvPr userDrawn="1"/>
        </p:nvSpPr>
        <p:spPr>
          <a:xfrm>
            <a:off x="2543607" y="0"/>
            <a:ext cx="1354740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9552385" y="0"/>
            <a:ext cx="1738195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6960098" y="0"/>
            <a:ext cx="1523817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8" name="Rettangolo 27"/>
          <p:cNvSpPr>
            <a:spLocks/>
          </p:cNvSpPr>
          <p:nvPr userDrawn="1"/>
        </p:nvSpPr>
        <p:spPr>
          <a:xfrm>
            <a:off x="1701959" y="-2"/>
            <a:ext cx="841647" cy="36000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9" name="Rettangolo 28"/>
          <p:cNvSpPr>
            <a:spLocks/>
          </p:cNvSpPr>
          <p:nvPr userDrawn="1"/>
        </p:nvSpPr>
        <p:spPr>
          <a:xfrm>
            <a:off x="857970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0" name="Rettangolo 29"/>
          <p:cNvSpPr>
            <a:spLocks/>
          </p:cNvSpPr>
          <p:nvPr userDrawn="1"/>
        </p:nvSpPr>
        <p:spPr>
          <a:xfrm>
            <a:off x="3454402" y="0"/>
            <a:ext cx="854092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5663973" y="0"/>
            <a:ext cx="1403313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2" name="Rettangolo 31"/>
          <p:cNvSpPr>
            <a:spLocks/>
          </p:cNvSpPr>
          <p:nvPr userDrawn="1"/>
        </p:nvSpPr>
        <p:spPr>
          <a:xfrm>
            <a:off x="9810659" y="0"/>
            <a:ext cx="221780" cy="36000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1" y="-2"/>
            <a:ext cx="858151" cy="36000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35" name="Immagine 34">
            <a:extLst>
              <a:ext uri="{FF2B5EF4-FFF2-40B4-BE49-F238E27FC236}">
                <a16:creationId xmlns="" xmlns:a16="http://schemas.microsoft.com/office/drawing/2014/main" id="{2C34C010-9376-654D-A867-B52581D105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0788"/>
            <a:ext cx="2808312" cy="754672"/>
          </a:xfrm>
          <a:prstGeom prst="rect">
            <a:avLst/>
          </a:prstGeom>
        </p:spPr>
      </p:pic>
      <p:sp>
        <p:nvSpPr>
          <p:cNvPr id="36" name="Titolo 1">
            <a:extLst>
              <a:ext uri="{FF2B5EF4-FFF2-40B4-BE49-F238E27FC236}">
                <a16:creationId xmlns="" xmlns:a16="http://schemas.microsoft.com/office/drawing/2014/main" id="{8EE9D5C5-08C8-6140-AB11-2D51ABF792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977" y="188640"/>
            <a:ext cx="8640960" cy="537716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="" xmlns:a16="http://schemas.microsoft.com/office/drawing/2014/main" id="{2AAEFF27-5769-49CA-8573-C39C406AF3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217"/>
            <a:ext cx="12192000" cy="3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6196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9783B677-330E-4253-B1BB-68B6A29BF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2348" y="1449438"/>
            <a:ext cx="2645516" cy="65564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1EF6C7B7-1597-4762-9541-39E64CD64D0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3631913"/>
            <a:ext cx="7759774" cy="23173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003D9A9-DAB0-4043-9528-4822DD2D82E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650" y="2944594"/>
            <a:ext cx="5883079" cy="5057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accent5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r>
              <a:rPr lang="en-GB" b="0" dirty="0">
                <a:solidFill>
                  <a:schemeClr val="accent5">
                    <a:lumMod val="75000"/>
                  </a:schemeClr>
                </a:solidFill>
              </a:rPr>
              <a:t>Click here to add subtitle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EE416F95-D136-4291-9DBD-6D01BD783D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826217"/>
            <a:ext cx="12192000" cy="31783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B4701CE1-45E5-49C0-9675-78EC85F6A4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286670"/>
            <a:ext cx="5756582" cy="505729"/>
          </a:xfrm>
          <a:prstGeom prst="rect">
            <a:avLst/>
          </a:prstGeom>
        </p:spPr>
        <p:txBody>
          <a:bodyPr vert="horz">
            <a:normAutofit/>
          </a:bodyPr>
          <a:lstStyle>
            <a:lvl1pPr algn="l">
              <a:defRPr sz="3600" b="1" i="0">
                <a:solidFill>
                  <a:srgbClr val="1D2F45"/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GB" noProof="0" dirty="0"/>
              <a:t>Click here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5362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4E9FBBCD-1A09-854C-AD37-ABFC23BF72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08" y="5655630"/>
            <a:ext cx="630033" cy="5789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AB059FA9-527F-3047-9752-9021170989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505" y="5638956"/>
            <a:ext cx="658903" cy="63322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xmlns="" id="{0C463FB9-8E58-4D7E-9AEC-9058EB62CFA0}"/>
              </a:ext>
            </a:extLst>
          </p:cNvPr>
          <p:cNvSpPr txBox="1"/>
          <p:nvPr userDrawn="1"/>
        </p:nvSpPr>
        <p:spPr>
          <a:xfrm>
            <a:off x="4759216" y="5755515"/>
            <a:ext cx="155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1C3046"/>
                </a:solidFill>
                <a:ea typeface="Source Sans Pro" charset="0"/>
                <a:cs typeface="Source Sans Pro" charset="0"/>
              </a:rPr>
              <a:t>eosc-hub.eu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7C1AC704-9BA4-4C9D-8727-21E0A6C216B1}"/>
              </a:ext>
            </a:extLst>
          </p:cNvPr>
          <p:cNvSpPr txBox="1"/>
          <p:nvPr userDrawn="1"/>
        </p:nvSpPr>
        <p:spPr>
          <a:xfrm>
            <a:off x="6600056" y="5745054"/>
            <a:ext cx="1624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>
                <a:solidFill>
                  <a:srgbClr val="1C3046"/>
                </a:solidFill>
                <a:ea typeface="Source Sans Pro" charset="0"/>
                <a:cs typeface="Source Sans Pro" charset="0"/>
              </a:rPr>
              <a:t>@</a:t>
            </a:r>
            <a:r>
              <a:rPr lang="en-GB" sz="2000" dirty="0" err="1">
                <a:solidFill>
                  <a:srgbClr val="1C3046"/>
                </a:solidFill>
                <a:ea typeface="Source Sans Pro" charset="0"/>
                <a:cs typeface="Source Sans Pro" charset="0"/>
              </a:rPr>
              <a:t>EOSC_eu</a:t>
            </a:r>
            <a:endParaRPr lang="en-GB" sz="2000" dirty="0">
              <a:solidFill>
                <a:srgbClr val="1C3046"/>
              </a:solidFill>
              <a:ea typeface="Source Sans Pro" charset="0"/>
              <a:cs typeface="Source Sans Pro" charset="0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xmlns="" id="{7AAF6B84-BF74-4F8E-B824-03711F26909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19" y="2983662"/>
            <a:ext cx="1784961" cy="2231201"/>
          </a:xfrm>
          <a:prstGeom prst="rect">
            <a:avLst/>
          </a:prstGeom>
        </p:spPr>
      </p:pic>
      <p:sp>
        <p:nvSpPr>
          <p:cNvPr id="14" name="CasellaDiTesto 1">
            <a:extLst>
              <a:ext uri="{FF2B5EF4-FFF2-40B4-BE49-F238E27FC236}">
                <a16:creationId xmlns:a16="http://schemas.microsoft.com/office/drawing/2014/main" xmlns="" id="{B9E0F5DF-28BF-4603-9413-29E52713A802}"/>
              </a:ext>
            </a:extLst>
          </p:cNvPr>
          <p:cNvSpPr txBox="1"/>
          <p:nvPr userDrawn="1"/>
        </p:nvSpPr>
        <p:spPr>
          <a:xfrm>
            <a:off x="1103445" y="2060851"/>
            <a:ext cx="41284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1D2F45"/>
                </a:solidFill>
                <a:ea typeface="Source Sans Pro" charset="0"/>
                <a:cs typeface="Source Sans Pro" charset="0"/>
              </a:rPr>
              <a:t>Thank you</a:t>
            </a:r>
          </a:p>
          <a:p>
            <a:r>
              <a:rPr lang="en-GB" sz="2800" b="1" dirty="0">
                <a:solidFill>
                  <a:srgbClr val="1D2F45"/>
                </a:solidFill>
                <a:ea typeface="Source Sans Pro" charset="0"/>
                <a:cs typeface="Source Sans Pro" charset="0"/>
              </a:rPr>
              <a:t>for your attention! </a:t>
            </a:r>
          </a:p>
        </p:txBody>
      </p:sp>
      <p:sp>
        <p:nvSpPr>
          <p:cNvPr id="15" name="CasellaDiTesto 2">
            <a:extLst>
              <a:ext uri="{FF2B5EF4-FFF2-40B4-BE49-F238E27FC236}">
                <a16:creationId xmlns:a16="http://schemas.microsoft.com/office/drawing/2014/main" xmlns="" id="{4D4D3755-ED45-4BF4-89D4-2BA41674BD19}"/>
              </a:ext>
            </a:extLst>
          </p:cNvPr>
          <p:cNvSpPr txBox="1"/>
          <p:nvPr userDrawn="1"/>
        </p:nvSpPr>
        <p:spPr>
          <a:xfrm>
            <a:off x="1103445" y="3145477"/>
            <a:ext cx="3888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ea typeface="Source Sans Pro" panose="020B0503030403020204" pitchFamily="34" charset="0"/>
              </a:rPr>
              <a:t>Questions?</a:t>
            </a:r>
          </a:p>
        </p:txBody>
      </p:sp>
      <p:cxnSp>
        <p:nvCxnSpPr>
          <p:cNvPr id="17" name="Connettore 1 4">
            <a:extLst>
              <a:ext uri="{FF2B5EF4-FFF2-40B4-BE49-F238E27FC236}">
                <a16:creationId xmlns:a16="http://schemas.microsoft.com/office/drawing/2014/main" xmlns="" id="{8187ABF1-33F6-44C1-B88C-2672C628984B}"/>
              </a:ext>
            </a:extLst>
          </p:cNvPr>
          <p:cNvCxnSpPr/>
          <p:nvPr userDrawn="1"/>
        </p:nvCxnSpPr>
        <p:spPr>
          <a:xfrm>
            <a:off x="1199457" y="3084480"/>
            <a:ext cx="2112235" cy="0"/>
          </a:xfrm>
          <a:prstGeom prst="line">
            <a:avLst/>
          </a:prstGeom>
          <a:ln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4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ntermediate Slid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341E515-DD63-3D42-B42C-9035172A73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1424" y="2849622"/>
            <a:ext cx="10346365" cy="23173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F6408EAB-6398-5543-8CB0-5155F921C6F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11425" y="2162304"/>
            <a:ext cx="7844105" cy="556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Pct val="100000"/>
              <a:buFontTx/>
              <a:buNone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0287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r>
              <a:rPr lang="en-GB" b="0" dirty="0">
                <a:solidFill>
                  <a:schemeClr val="accent5">
                    <a:lumMod val="75000"/>
                  </a:schemeClr>
                </a:solidFill>
              </a:rPr>
              <a:t>Click here to add subtitle</a:t>
            </a:r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xmlns="" id="{B48407DB-BA49-C94D-ADD2-877CBDD6C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33420"/>
            <a:ext cx="12192000" cy="56665"/>
          </a:xfrm>
          <a:prstGeom prst="rect">
            <a:avLst/>
          </a:prstGeom>
        </p:spPr>
      </p:pic>
      <p:sp>
        <p:nvSpPr>
          <p:cNvPr id="16" name="Segnaposto testo 3">
            <a:extLst>
              <a:ext uri="{FF2B5EF4-FFF2-40B4-BE49-F238E27FC236}">
                <a16:creationId xmlns:a16="http://schemas.microsoft.com/office/drawing/2014/main" xmlns="" id="{6CFA5BBC-FB79-3941-902F-8F674A72F7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425" y="1484784"/>
            <a:ext cx="7974404" cy="5858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2F32A041-669E-4668-AFFC-D799D71AE9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-1585"/>
            <a:ext cx="12192000" cy="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2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29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B77B2A9D-5C2F-4A5C-83AC-2A23BED5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1328"/>
            <a:ext cx="3119040" cy="288032"/>
          </a:xfrm>
          <a:prstGeom prst="rect">
            <a:avLst/>
          </a:prstGeom>
        </p:spPr>
        <p:txBody>
          <a:bodyPr/>
          <a:lstStyle>
            <a:lvl1pPr algn="r">
              <a:defRPr sz="975" b="0" i="0">
                <a:solidFill>
                  <a:schemeClr val="tx1"/>
                </a:solidFill>
                <a:latin typeface="Calibri" panose="020F0502020204030204" pitchFamily="34" charset="0"/>
                <a:ea typeface="Source Sans Pro" charset="0"/>
                <a:cs typeface="Calibri" panose="020F05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5360" y="1268765"/>
            <a:ext cx="11521280" cy="4855007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>
              <a:buSzPct val="100000"/>
              <a:buFontTx/>
              <a:buBlip>
                <a:blip r:embed="rId2"/>
              </a:buBlip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  <a:lvl2pPr marL="557213" indent="-214313">
              <a:buSzPct val="90000"/>
              <a:buFont typeface="Calibri" panose="020F0502020204030204" pitchFamily="34" charset="0"/>
              <a:buChar char="-"/>
              <a:defRPr sz="26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2pPr>
            <a:lvl3pPr marL="857250" indent="-171450">
              <a:buSzPct val="80000"/>
              <a:buFont typeface="Wingdings" panose="05000000000000000000" pitchFamily="2" charset="2"/>
              <a:buChar char="§"/>
              <a:defRPr sz="24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3pPr>
            <a:lvl4pPr marL="1200150" marR="0" indent="-17145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0000"/>
              <a:buFont typeface="Calibri" panose="020F0502020204030204" pitchFamily="34" charset="0"/>
              <a:buChar char="-"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4pPr>
            <a:lvl5pPr marL="137160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 sz="280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5pPr>
          </a:lstStyle>
          <a:p>
            <a:pPr lvl="0"/>
            <a:r>
              <a:rPr lang="en-GB" noProof="0" dirty="0"/>
              <a:t>Click here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 Third level</a:t>
            </a:r>
          </a:p>
          <a:p>
            <a:pPr lvl="3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  <a:p>
            <a:pPr lvl="4"/>
            <a:endParaRPr lang="it-IT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E1E01ECC-58A4-0745-A3E0-F9FCCE41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81328"/>
            <a:ext cx="3860800" cy="288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80" b="0" i="0">
                <a:solidFill>
                  <a:schemeClr val="tx1">
                    <a:lumMod val="75000"/>
                  </a:schemeClr>
                </a:solidFill>
                <a:latin typeface="+mn-lt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xmlns="" id="{05EEB7C1-79E8-894A-A6D8-E6E8AF7BA26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35360" y="6376248"/>
            <a:ext cx="11521280" cy="5085"/>
          </a:xfrm>
          <a:prstGeom prst="line">
            <a:avLst/>
          </a:prstGeom>
          <a:ln w="12700">
            <a:solidFill>
              <a:srgbClr val="1D2F4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tangolo 21">
            <a:extLst>
              <a:ext uri="{FF2B5EF4-FFF2-40B4-BE49-F238E27FC236}">
                <a16:creationId xmlns:a16="http://schemas.microsoft.com/office/drawing/2014/main" xmlns="" id="{833973A6-C1BB-1043-8DAC-B993CBB6D983}"/>
              </a:ext>
            </a:extLst>
          </p:cNvPr>
          <p:cNvSpPr/>
          <p:nvPr userDrawn="1"/>
        </p:nvSpPr>
        <p:spPr>
          <a:xfrm>
            <a:off x="11266784" y="6381333"/>
            <a:ext cx="589856" cy="293117"/>
          </a:xfrm>
          <a:prstGeom prst="rect">
            <a:avLst/>
          </a:prstGeom>
          <a:solidFill>
            <a:srgbClr val="1D2F45">
              <a:alpha val="2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ttangolo 25"/>
          <p:cNvSpPr>
            <a:spLocks/>
          </p:cNvSpPr>
          <p:nvPr userDrawn="1"/>
        </p:nvSpPr>
        <p:spPr>
          <a:xfrm>
            <a:off x="6714448" y="-3"/>
            <a:ext cx="1738195" cy="56608"/>
          </a:xfrm>
          <a:prstGeom prst="rect">
            <a:avLst/>
          </a:prstGeom>
          <a:solidFill>
            <a:srgbClr val="1C3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7" name="Rettangolo 26"/>
          <p:cNvSpPr>
            <a:spLocks/>
          </p:cNvSpPr>
          <p:nvPr userDrawn="1"/>
        </p:nvSpPr>
        <p:spPr>
          <a:xfrm>
            <a:off x="10504876" y="-2404"/>
            <a:ext cx="1523817" cy="45719"/>
          </a:xfrm>
          <a:prstGeom prst="rect">
            <a:avLst/>
          </a:prstGeom>
          <a:solidFill>
            <a:srgbClr val="75A5D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1" name="Rettangolo 30"/>
          <p:cNvSpPr>
            <a:spLocks/>
          </p:cNvSpPr>
          <p:nvPr userDrawn="1"/>
        </p:nvSpPr>
        <p:spPr>
          <a:xfrm>
            <a:off x="8508621" y="0"/>
            <a:ext cx="2135276" cy="51318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33" name="Rettangolo 32"/>
          <p:cNvSpPr>
            <a:spLocks/>
          </p:cNvSpPr>
          <p:nvPr userDrawn="1"/>
        </p:nvSpPr>
        <p:spPr>
          <a:xfrm>
            <a:off x="-180" y="-3"/>
            <a:ext cx="858151" cy="51321"/>
          </a:xfrm>
          <a:prstGeom prst="rect">
            <a:avLst/>
          </a:prstGeom>
          <a:solidFill>
            <a:srgbClr val="B5892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xmlns="" id="{A01731E7-CB9A-4E4D-834D-37ACDE4D97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80" y="6813550"/>
            <a:ext cx="12192000" cy="44450"/>
          </a:xfrm>
          <a:prstGeom prst="rect">
            <a:avLst/>
          </a:prstGeom>
        </p:spPr>
      </p:pic>
      <p:sp>
        <p:nvSpPr>
          <p:cNvPr id="15" name="Segnaposto testo 3">
            <a:extLst>
              <a:ext uri="{FF2B5EF4-FFF2-40B4-BE49-F238E27FC236}">
                <a16:creationId xmlns:a16="http://schemas.microsoft.com/office/drawing/2014/main" xmlns="" id="{CB6AB942-1F6F-D740-9623-04930E39D5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2237" y="260490"/>
            <a:ext cx="7974404" cy="8640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1C3046"/>
                </a:solidFill>
              </a:defRPr>
            </a:lvl1pPr>
          </a:lstStyle>
          <a:p>
            <a:pPr lvl="0"/>
            <a:r>
              <a:rPr lang="en-GB" noProof="0" dirty="0"/>
              <a:t>Click here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76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8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4" r:id="rId3"/>
    <p:sldLayoutId id="2147483709" r:id="rId4"/>
    <p:sldLayoutId id="2147483712" r:id="rId5"/>
    <p:sldLayoutId id="2147483711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61" r:id="rId38"/>
    <p:sldLayoutId id="2147483762" r:id="rId39"/>
    <p:sldLayoutId id="2147483763" r:id="rId40"/>
    <p:sldLayoutId id="2147483764" r:id="rId41"/>
    <p:sldLayoutId id="2147483767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mailto:giuseppe.larocca@egi.e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notebooks.egi.eu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cuments.egi.eu/document/3442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2.pn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39.tiff"/><Relationship Id="rId10" Type="http://schemas.openxmlformats.org/officeDocument/2006/relationships/image" Target="../media/image48.tiff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egi.eu/indico/event/4431/session/4/?slotId=0#2019050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gi.eu/services/check-in/" TargetMode="External"/><Relationship Id="rId13" Type="http://schemas.openxmlformats.org/officeDocument/2006/relationships/hyperlink" Target="https://hdl.grnet.gr:8001/api/handles" TargetMode="External"/><Relationship Id="rId3" Type="http://schemas.openxmlformats.org/officeDocument/2006/relationships/hyperlink" Target="https://onedata.org/" TargetMode="External"/><Relationship Id="rId7" Type="http://schemas.openxmlformats.org/officeDocument/2006/relationships/hyperlink" Target="https://notebooks.egi.eu/" TargetMode="External"/><Relationship Id="rId12" Type="http://schemas.openxmlformats.org/officeDocument/2006/relationships/hyperlink" Target="https://eudat.eu/services/b2hand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s://www.egi.eu/services/notebooks/" TargetMode="External"/><Relationship Id="rId11" Type="http://schemas.openxmlformats.org/officeDocument/2006/relationships/hyperlink" Target="http://eudat7-ingest.dkrz.de/" TargetMode="External"/><Relationship Id="rId5" Type="http://schemas.openxmlformats.org/officeDocument/2006/relationships/hyperlink" Target="http://egi-datahub.readthedocs.io/" TargetMode="External"/><Relationship Id="rId10" Type="http://schemas.openxmlformats.org/officeDocument/2006/relationships/hyperlink" Target="https://eudat.eu/services/b2find" TargetMode="External"/><Relationship Id="rId4" Type="http://schemas.openxmlformats.org/officeDocument/2006/relationships/hyperlink" Target="https://datahub.egi.eu/" TargetMode="External"/><Relationship Id="rId9" Type="http://schemas.openxmlformats.org/officeDocument/2006/relationships/hyperlink" Target="https://wiki.egi.eu/wiki/AAI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licenses/BSD-3-Claus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ipython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jupyter.org/widget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xmlns="" id="{E5888FF4-7091-F547-BED3-1E8B9F928902}"/>
              </a:ext>
            </a:extLst>
          </p:cNvPr>
          <p:cNvSpPr txBox="1">
            <a:spLocks/>
          </p:cNvSpPr>
          <p:nvPr/>
        </p:nvSpPr>
        <p:spPr>
          <a:xfrm>
            <a:off x="1343472" y="3011566"/>
            <a:ext cx="9793088" cy="576065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threePt" dir="t"/>
            </a:scene3d>
            <a:sp3d contourW="12700">
              <a:contourClr>
                <a:srgbClr val="1C3046"/>
              </a:contourClr>
            </a:sp3d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algn="l"/>
            <a:r>
              <a:rPr lang="en-GB" sz="3600" b="1" dirty="0" smtClean="0">
                <a:solidFill>
                  <a:srgbClr val="1C3046"/>
                </a:solidFill>
                <a:latin typeface="+mn-lt"/>
              </a:rPr>
              <a:t>Photon &amp; Neutron working meeting</a:t>
            </a:r>
            <a:endParaRPr lang="en-GB" sz="3600" b="1" dirty="0">
              <a:solidFill>
                <a:srgbClr val="1C3046"/>
              </a:solidFill>
              <a:latin typeface="+mn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DA40618A-E780-6B4C-9F22-53ADEAFB468E}"/>
              </a:ext>
            </a:extLst>
          </p:cNvPr>
          <p:cNvSpPr txBox="1">
            <a:spLocks/>
          </p:cNvSpPr>
          <p:nvPr/>
        </p:nvSpPr>
        <p:spPr>
          <a:xfrm>
            <a:off x="1343472" y="3717032"/>
            <a:ext cx="9793088" cy="576065"/>
          </a:xfrm>
          <a:prstGeom prst="rect">
            <a:avLst/>
          </a:prstGeom>
        </p:spPr>
        <p:txBody>
          <a:bodyPr vert="horz"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algn="l"/>
            <a:r>
              <a:rPr lang="en-GB" b="0" dirty="0" smtClean="0">
                <a:solidFill>
                  <a:srgbClr val="B5892D"/>
                </a:solidFill>
                <a:latin typeface="+mn-lt"/>
              </a:rPr>
              <a:t>Giuseppe La Rocca, </a:t>
            </a:r>
            <a:r>
              <a:rPr lang="en-GB" b="0" i="1" dirty="0" smtClean="0">
                <a:solidFill>
                  <a:srgbClr val="B5892D"/>
                </a:solidFill>
                <a:latin typeface="+mn-lt"/>
              </a:rPr>
              <a:t>EGI Foundation </a:t>
            </a:r>
          </a:p>
          <a:p>
            <a:pPr algn="l"/>
            <a:r>
              <a:rPr lang="en-GB" b="0" i="1" dirty="0" smtClean="0">
                <a:solidFill>
                  <a:srgbClr val="B5892D"/>
                </a:solidFill>
                <a:latin typeface="+mn-lt"/>
                <a:hlinkClick r:id="rId2"/>
              </a:rPr>
              <a:t>giuseppe.larocca@egi.eu</a:t>
            </a:r>
            <a:r>
              <a:rPr lang="en-GB" b="0" i="1" dirty="0" smtClean="0">
                <a:solidFill>
                  <a:srgbClr val="B5892D"/>
                </a:solidFill>
                <a:latin typeface="+mn-lt"/>
              </a:rPr>
              <a:t> </a:t>
            </a:r>
          </a:p>
        </p:txBody>
      </p:sp>
      <p:sp>
        <p:nvSpPr>
          <p:cNvPr id="2" name="AutoShape 2" descr="Image result for PANO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1268760"/>
            <a:ext cx="3451525" cy="128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06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04-01 at 17.44.4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758" y="836711"/>
            <a:ext cx="7715658" cy="5418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16DE3BA-AFD6-8F4D-BBA6-9234ED70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JupyterLab</a:t>
            </a:r>
            <a:r>
              <a:rPr lang="en-GB" dirty="0"/>
              <a:t> interface</a:t>
            </a:r>
          </a:p>
        </p:txBody>
      </p:sp>
      <p:sp>
        <p:nvSpPr>
          <p:cNvPr id="8" name="Ovale 7"/>
          <p:cNvSpPr/>
          <p:nvPr/>
        </p:nvSpPr>
        <p:spPr>
          <a:xfrm>
            <a:off x="5469530" y="1628800"/>
            <a:ext cx="1346550" cy="396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/>
          <p:cNvSpPr/>
          <p:nvPr/>
        </p:nvSpPr>
        <p:spPr>
          <a:xfrm>
            <a:off x="5469530" y="3140968"/>
            <a:ext cx="1346550" cy="396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e 9"/>
          <p:cNvSpPr/>
          <p:nvPr/>
        </p:nvSpPr>
        <p:spPr>
          <a:xfrm>
            <a:off x="5397522" y="4653136"/>
            <a:ext cx="1346550" cy="396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7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8173060C-0AEC-DE42-B412-0F5EB46B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Technology Stack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615D2A40-835D-0141-BBEB-C410CE359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504" y="1401520"/>
            <a:ext cx="2627784" cy="1650596"/>
          </a:xfrm>
          <a:prstGeom prst="rect">
            <a:avLst/>
          </a:prstGeom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4741E5E5-7178-D045-883D-DEA9F4C1C867}"/>
              </a:ext>
            </a:extLst>
          </p:cNvPr>
          <p:cNvSpPr/>
          <p:nvPr/>
        </p:nvSpPr>
        <p:spPr>
          <a:xfrm>
            <a:off x="1631504" y="3861048"/>
            <a:ext cx="9073008" cy="231770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sz="1400" dirty="0"/>
              <a:t>Kubernetes cluster powered by EGI Cloud Compute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09164450-81C4-814D-922A-63BBB22E53A0}"/>
              </a:ext>
            </a:extLst>
          </p:cNvPr>
          <p:cNvGrpSpPr/>
          <p:nvPr/>
        </p:nvGrpSpPr>
        <p:grpSpPr>
          <a:xfrm>
            <a:off x="4168592" y="4491310"/>
            <a:ext cx="1520552" cy="818898"/>
            <a:chOff x="3203848" y="4333808"/>
            <a:chExt cx="1520552" cy="818898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xmlns="" id="{5E3C60AF-5EAD-B74F-B768-22E44F135115}"/>
                </a:ext>
              </a:extLst>
            </p:cNvPr>
            <p:cNvSpPr/>
            <p:nvPr/>
          </p:nvSpPr>
          <p:spPr>
            <a:xfrm>
              <a:off x="3203848" y="4333808"/>
              <a:ext cx="1520552" cy="818898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xmlns="" id="{54FB37DF-44E4-564A-BB2B-2CB92E974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3220" y="4409802"/>
              <a:ext cx="1401808" cy="66691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2681F580-7593-7E41-A5B1-A67543C6296D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3440088" y="4885133"/>
            <a:ext cx="884040" cy="1562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997B0840-656D-C746-B4AE-ADF7E52AE964}"/>
              </a:ext>
            </a:extLst>
          </p:cNvPr>
          <p:cNvCxnSpPr>
            <a:cxnSpLocks/>
            <a:stCxn id="52" idx="3"/>
            <a:endCxn id="65" idx="1"/>
          </p:cNvCxnSpPr>
          <p:nvPr/>
        </p:nvCxnSpPr>
        <p:spPr>
          <a:xfrm>
            <a:off x="5689144" y="4900759"/>
            <a:ext cx="1520592" cy="485904"/>
          </a:xfrm>
          <a:prstGeom prst="straightConnector1">
            <a:avLst/>
          </a:prstGeom>
          <a:ln>
            <a:prstDash val="sysDot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9C1566A6-CCD8-B74E-B54A-EF9AAED030FE}"/>
              </a:ext>
            </a:extLst>
          </p:cNvPr>
          <p:cNvCxnSpPr>
            <a:cxnSpLocks/>
            <a:stCxn id="52" idx="3"/>
            <a:endCxn id="67" idx="1"/>
          </p:cNvCxnSpPr>
          <p:nvPr/>
        </p:nvCxnSpPr>
        <p:spPr>
          <a:xfrm>
            <a:off x="5689144" y="4900759"/>
            <a:ext cx="1124548" cy="1"/>
          </a:xfrm>
          <a:prstGeom prst="straightConnector1">
            <a:avLst/>
          </a:prstGeom>
          <a:ln>
            <a:prstDash val="sysDot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24551A4F-85CE-7945-882A-70200FD4EA2D}"/>
              </a:ext>
            </a:extLst>
          </p:cNvPr>
          <p:cNvCxnSpPr>
            <a:cxnSpLocks/>
            <a:stCxn id="52" idx="3"/>
            <a:endCxn id="69" idx="1"/>
          </p:cNvCxnSpPr>
          <p:nvPr/>
        </p:nvCxnSpPr>
        <p:spPr>
          <a:xfrm flipV="1">
            <a:off x="5689144" y="4414856"/>
            <a:ext cx="728504" cy="485903"/>
          </a:xfrm>
          <a:prstGeom prst="straightConnector1">
            <a:avLst/>
          </a:prstGeom>
          <a:ln>
            <a:prstDash val="sysDot"/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4F9A9368-747C-714F-8386-528D7E3A64F4}"/>
              </a:ext>
            </a:extLst>
          </p:cNvPr>
          <p:cNvGrpSpPr/>
          <p:nvPr/>
        </p:nvGrpSpPr>
        <p:grpSpPr>
          <a:xfrm>
            <a:off x="6744072" y="1579127"/>
            <a:ext cx="1026368" cy="1250771"/>
            <a:chOff x="1889448" y="4058447"/>
            <a:chExt cx="1026368" cy="1250771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xmlns="" id="{ACB65A4C-9A6D-A448-821A-4ACE6F0C2EE2}"/>
                </a:ext>
              </a:extLst>
            </p:cNvPr>
            <p:cNvSpPr/>
            <p:nvPr/>
          </p:nvSpPr>
          <p:spPr>
            <a:xfrm>
              <a:off x="1889448" y="4058447"/>
              <a:ext cx="1026368" cy="125077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GB" sz="1200" dirty="0"/>
                <a:t>EGI </a:t>
              </a:r>
              <a:r>
                <a:rPr lang="en-GB" sz="1200" dirty="0" err="1"/>
                <a:t>CheckIn</a:t>
              </a:r>
              <a:endParaRPr lang="en-GB" sz="1200" dirty="0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xmlns="" id="{6E999321-0D39-5B41-94D9-7B079AE12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9717" y="4147874"/>
              <a:ext cx="804091" cy="80409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xmlns="" id="{BFBDB6B3-53D1-A942-A0F6-19B248BAB8A6}"/>
              </a:ext>
            </a:extLst>
          </p:cNvPr>
          <p:cNvGrpSpPr/>
          <p:nvPr/>
        </p:nvGrpSpPr>
        <p:grpSpPr>
          <a:xfrm>
            <a:off x="6417648" y="4126824"/>
            <a:ext cx="1944216" cy="1547871"/>
            <a:chOff x="4860032" y="4401409"/>
            <a:chExt cx="1944216" cy="154787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xmlns="" id="{ED653448-C4ED-DC4E-A2DC-FE12BCFC0722}"/>
                </a:ext>
              </a:extLst>
            </p:cNvPr>
            <p:cNvGrpSpPr/>
            <p:nvPr/>
          </p:nvGrpSpPr>
          <p:grpSpPr>
            <a:xfrm>
              <a:off x="4860032" y="4401409"/>
              <a:ext cx="1152128" cy="576064"/>
              <a:chOff x="3749057" y="4318131"/>
              <a:chExt cx="1152128" cy="576064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xmlns="" id="{36879C8B-91F3-544B-87D2-3AA17213372B}"/>
                  </a:ext>
                </a:extLst>
              </p:cNvPr>
              <p:cNvSpPr/>
              <p:nvPr/>
            </p:nvSpPr>
            <p:spPr>
              <a:xfrm>
                <a:off x="3749057" y="4318131"/>
                <a:ext cx="1152128" cy="57606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xmlns="" id="{245EB6CD-B05D-2943-996D-8BD79EA64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2180" y="4500371"/>
                <a:ext cx="785883" cy="211584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F402928E-0E2C-9044-AAF0-CF16E21F105F}"/>
                </a:ext>
              </a:extLst>
            </p:cNvPr>
            <p:cNvGrpSpPr/>
            <p:nvPr/>
          </p:nvGrpSpPr>
          <p:grpSpPr>
            <a:xfrm>
              <a:off x="5256076" y="4887313"/>
              <a:ext cx="1152128" cy="576064"/>
              <a:chOff x="3749057" y="4318131"/>
              <a:chExt cx="1152128" cy="576064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xmlns="" id="{63C22579-CE24-E841-AB86-DF1719260BE4}"/>
                  </a:ext>
                </a:extLst>
              </p:cNvPr>
              <p:cNvSpPr/>
              <p:nvPr/>
            </p:nvSpPr>
            <p:spPr>
              <a:xfrm>
                <a:off x="3749057" y="4318131"/>
                <a:ext cx="1152128" cy="57606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xmlns="" id="{10AE3E98-14D8-964C-A400-6C69F6073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2180" y="4500371"/>
                <a:ext cx="785883" cy="211584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xmlns="" id="{836AE158-3587-1244-96AD-F5D47775E43D}"/>
                </a:ext>
              </a:extLst>
            </p:cNvPr>
            <p:cNvGrpSpPr/>
            <p:nvPr/>
          </p:nvGrpSpPr>
          <p:grpSpPr>
            <a:xfrm>
              <a:off x="5652120" y="5373216"/>
              <a:ext cx="1152128" cy="576064"/>
              <a:chOff x="3749057" y="4318131"/>
              <a:chExt cx="1152128" cy="576064"/>
            </a:xfrm>
          </p:grpSpPr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xmlns="" id="{10B28A4D-5CC7-E348-B47F-DB6FF079F295}"/>
                  </a:ext>
                </a:extLst>
              </p:cNvPr>
              <p:cNvSpPr/>
              <p:nvPr/>
            </p:nvSpPr>
            <p:spPr>
              <a:xfrm>
                <a:off x="3749057" y="4318131"/>
                <a:ext cx="1152128" cy="57606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xmlns="" id="{875549B2-5731-B34F-B92D-8D4FBB9C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2180" y="4500371"/>
                <a:ext cx="785883" cy="211584"/>
              </a:xfrm>
              <a:prstGeom prst="rect">
                <a:avLst/>
              </a:prstGeom>
            </p:spPr>
          </p:pic>
        </p:grpSp>
      </p:grp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xmlns="" id="{EB73C1C1-AF58-CF41-890D-CF63668DC31D}"/>
              </a:ext>
            </a:extLst>
          </p:cNvPr>
          <p:cNvSpPr/>
          <p:nvPr/>
        </p:nvSpPr>
        <p:spPr>
          <a:xfrm>
            <a:off x="1919536" y="4491310"/>
            <a:ext cx="1520552" cy="81889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Kubernetes</a:t>
            </a:r>
          </a:p>
          <a:p>
            <a:pPr algn="ctr"/>
            <a:r>
              <a:rPr lang="en-US" sz="1400" dirty="0"/>
              <a:t>Ingress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13E918B8-F301-0540-A07F-F6BAA6F38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4192545"/>
            <a:ext cx="546046" cy="54604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E4CF71FE-9D6F-DB49-B1F6-2CF25EC2232F}"/>
              </a:ext>
            </a:extLst>
          </p:cNvPr>
          <p:cNvSpPr txBox="1"/>
          <p:nvPr/>
        </p:nvSpPr>
        <p:spPr>
          <a:xfrm>
            <a:off x="2371719" y="4234535"/>
            <a:ext cx="1068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SSL Certificate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xmlns="" id="{F41471A1-A5EC-8647-8B3E-06D32C6523FF}"/>
              </a:ext>
            </a:extLst>
          </p:cNvPr>
          <p:cNvCxnSpPr>
            <a:cxnSpLocks/>
            <a:stCxn id="49" idx="2"/>
            <a:endCxn id="73" idx="0"/>
          </p:cNvCxnSpPr>
          <p:nvPr/>
        </p:nvCxnSpPr>
        <p:spPr>
          <a:xfrm flipH="1">
            <a:off x="2905904" y="3052116"/>
            <a:ext cx="39492" cy="1182419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Left Arrow 74">
            <a:extLst>
              <a:ext uri="{FF2B5EF4-FFF2-40B4-BE49-F238E27FC236}">
                <a16:creationId xmlns:a16="http://schemas.microsoft.com/office/drawing/2014/main" xmlns="" id="{14298F3D-729E-8445-B5F7-8868222E1833}"/>
              </a:ext>
            </a:extLst>
          </p:cNvPr>
          <p:cNvSpPr/>
          <p:nvPr/>
        </p:nvSpPr>
        <p:spPr>
          <a:xfrm>
            <a:off x="8334284" y="4698466"/>
            <a:ext cx="837849" cy="56920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Can 75">
            <a:extLst>
              <a:ext uri="{FF2B5EF4-FFF2-40B4-BE49-F238E27FC236}">
                <a16:creationId xmlns:a16="http://schemas.microsoft.com/office/drawing/2014/main" xmlns="" id="{EC71593F-EF60-9245-A952-6286DDD78AE6}"/>
              </a:ext>
            </a:extLst>
          </p:cNvPr>
          <p:cNvSpPr/>
          <p:nvPr/>
        </p:nvSpPr>
        <p:spPr>
          <a:xfrm>
            <a:off x="9090369" y="4315931"/>
            <a:ext cx="1326111" cy="1169657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Persistent</a:t>
            </a:r>
          </a:p>
          <a:p>
            <a:pPr algn="ctr"/>
            <a:r>
              <a:rPr lang="en-GB" sz="1400" dirty="0"/>
              <a:t>Storage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xmlns="" id="{E341F83A-BBDF-1A4D-9287-B99FB895134D}"/>
              </a:ext>
            </a:extLst>
          </p:cNvPr>
          <p:cNvCxnSpPr>
            <a:cxnSpLocks/>
            <a:stCxn id="59" idx="2"/>
            <a:endCxn id="52" idx="0"/>
          </p:cNvCxnSpPr>
          <p:nvPr/>
        </p:nvCxnSpPr>
        <p:spPr>
          <a:xfrm flipH="1">
            <a:off x="4928868" y="2829898"/>
            <a:ext cx="2328388" cy="166141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xmlns="" id="{2F1602D4-C8BB-F440-B274-6441B7F00252}"/>
              </a:ext>
            </a:extLst>
          </p:cNvPr>
          <p:cNvCxnSpPr>
            <a:cxnSpLocks/>
            <a:stCxn id="49" idx="3"/>
            <a:endCxn id="59" idx="1"/>
          </p:cNvCxnSpPr>
          <p:nvPr/>
        </p:nvCxnSpPr>
        <p:spPr>
          <a:xfrm flipV="1">
            <a:off x="4259288" y="2204513"/>
            <a:ext cx="2484784" cy="2230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4" name="Rectangle 5">
            <a:extLst>
              <a:ext uri="{FF2B5EF4-FFF2-40B4-BE49-F238E27FC236}">
                <a16:creationId xmlns:a16="http://schemas.microsoft.com/office/drawing/2014/main" xmlns="" id="{3F08CDC0-3F7D-9B4E-A06A-5B61FA85F600}"/>
              </a:ext>
            </a:extLst>
          </p:cNvPr>
          <p:cNvSpPr/>
          <p:nvPr/>
        </p:nvSpPr>
        <p:spPr>
          <a:xfrm>
            <a:off x="551384" y="908720"/>
            <a:ext cx="489654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8"/>
              </a:rPr>
              <a:t>https</a:t>
            </a:r>
            <a:r>
              <a:rPr lang="en-US" sz="2400" dirty="0" smtClean="0">
                <a:hlinkClick r:id="rId8"/>
              </a:rPr>
              <a:t>://notebooks.egi.eu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044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7BDFC93-1B3D-DE48-96BD-CCE026A87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1268763"/>
            <a:ext cx="11737304" cy="485500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Catch-all instance</a:t>
            </a:r>
          </a:p>
          <a:p>
            <a:pPr lvl="1"/>
            <a:r>
              <a:rPr lang="en-GB" dirty="0"/>
              <a:t>Available via the Marketplace</a:t>
            </a:r>
          </a:p>
          <a:p>
            <a:pPr lvl="1"/>
            <a:r>
              <a:rPr lang="en-GB" dirty="0"/>
              <a:t>Limited resources: 1 CPU, 1GB RAM and 10GB of persistent storage</a:t>
            </a:r>
            <a:endParaRPr lang="en-GB" dirty="0">
              <a:solidFill>
                <a:schemeClr val="accent2"/>
              </a:solidFill>
            </a:endParaRPr>
          </a:p>
          <a:p>
            <a:pPr lvl="1"/>
            <a:r>
              <a:rPr lang="en-GB" dirty="0"/>
              <a:t>Sponsored access (free for the users)</a:t>
            </a:r>
          </a:p>
          <a:p>
            <a:pPr lvl="1"/>
            <a:r>
              <a:rPr lang="en-GB" dirty="0"/>
              <a:t>Kills notebooks after 1 hour of inactivity (Use the persistent folder </a:t>
            </a:r>
            <a:r>
              <a:rPr lang="en-GB" dirty="0">
                <a:sym typeface="Wingdings"/>
              </a:rPr>
              <a:t> </a:t>
            </a:r>
            <a:r>
              <a:rPr lang="en-GB" dirty="0"/>
              <a:t>Don’t loose your work</a:t>
            </a:r>
            <a:r>
              <a:rPr lang="en-GB" dirty="0" smtClean="0"/>
              <a:t>!)</a:t>
            </a:r>
          </a:p>
          <a:p>
            <a:r>
              <a:rPr lang="en-GB" sz="2800" dirty="0" smtClean="0"/>
              <a:t>VO/Community deployments</a:t>
            </a:r>
            <a:endParaRPr lang="en-GB" sz="2800" dirty="0"/>
          </a:p>
          <a:p>
            <a:pPr lvl="1"/>
            <a:r>
              <a:rPr lang="en-GB" dirty="0"/>
              <a:t>Tailored to specific VO with custom computing/</a:t>
            </a:r>
            <a:r>
              <a:rPr lang="en-GB" dirty="0" smtClean="0"/>
              <a:t>storage, e.g.:</a:t>
            </a:r>
            <a:endParaRPr lang="en-GB" dirty="0"/>
          </a:p>
          <a:p>
            <a:pPr lvl="2"/>
            <a:r>
              <a:rPr lang="en-GB" sz="2600" dirty="0"/>
              <a:t>access to GPUs, fat nodes</a:t>
            </a:r>
          </a:p>
          <a:p>
            <a:pPr lvl="2"/>
            <a:r>
              <a:rPr lang="en-GB" sz="2600" dirty="0"/>
              <a:t>access to Spark, other </a:t>
            </a:r>
            <a:r>
              <a:rPr lang="en-GB" sz="2600" dirty="0" err="1"/>
              <a:t>BigData</a:t>
            </a:r>
            <a:r>
              <a:rPr lang="en-GB" sz="2600" dirty="0"/>
              <a:t>/ML environments</a:t>
            </a:r>
          </a:p>
          <a:p>
            <a:pPr lvl="2"/>
            <a:r>
              <a:rPr lang="en-GB" sz="2600" dirty="0"/>
              <a:t>auto-mount filesystems on notebooks</a:t>
            </a:r>
          </a:p>
          <a:p>
            <a:pPr lvl="1"/>
            <a:r>
              <a:rPr lang="en-GB" dirty="0" smtClean="0"/>
              <a:t>Community </a:t>
            </a:r>
            <a:r>
              <a:rPr lang="en-GB" dirty="0"/>
              <a:t>deployment for </a:t>
            </a:r>
            <a:r>
              <a:rPr lang="en-GB" dirty="0" smtClean="0"/>
              <a:t>training</a:t>
            </a:r>
            <a:endParaRPr lang="en-GB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47762C2D-0D21-1448-A614-8A0000A1BF2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GB" dirty="0"/>
              <a:t>Service modes</a:t>
            </a:r>
          </a:p>
        </p:txBody>
      </p:sp>
    </p:spTree>
    <p:extLst>
      <p:ext uri="{BB962C8B-B14F-4D97-AF65-F5344CB8AC3E}">
        <p14:creationId xmlns:p14="http://schemas.microsoft.com/office/powerpoint/2010/main" val="4929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87A9EB2-F7F1-FB47-B77B-DE839EC0C5A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2800" dirty="0"/>
              <a:t>Catch-all instance is available </a:t>
            </a:r>
            <a:r>
              <a:rPr lang="en-GB" dirty="0" smtClean="0"/>
              <a:t>for production users</a:t>
            </a:r>
          </a:p>
          <a:p>
            <a:pPr lvl="1"/>
            <a:r>
              <a:rPr lang="en-GB" sz="2400" dirty="0" smtClean="0">
                <a:sym typeface="Wingdings"/>
              </a:rPr>
              <a:t>User has to register in Check-in at the first login</a:t>
            </a:r>
            <a:endParaRPr lang="en-GB" sz="2400" dirty="0"/>
          </a:p>
          <a:p>
            <a:pPr lvl="1"/>
            <a:r>
              <a:rPr lang="en-GB" sz="2400" dirty="0"/>
              <a:t>Deployed on </a:t>
            </a:r>
            <a:r>
              <a:rPr lang="en-GB" sz="2400" dirty="0" smtClean="0"/>
              <a:t>INFN-CATANIA-STACK and CESGA cloud sites</a:t>
            </a:r>
            <a:endParaRPr lang="en-GB" sz="2400" dirty="0"/>
          </a:p>
          <a:p>
            <a:pPr lvl="1"/>
            <a:endParaRPr lang="en-GB" sz="2400" dirty="0"/>
          </a:p>
          <a:p>
            <a:r>
              <a:rPr lang="en-GB" sz="2800" dirty="0"/>
              <a:t>Community-specific deployments</a:t>
            </a:r>
          </a:p>
          <a:p>
            <a:pPr lvl="1"/>
            <a:r>
              <a:rPr lang="en-GB" sz="2400" dirty="0"/>
              <a:t>E.g. for AGINFRA+ community</a:t>
            </a:r>
          </a:p>
          <a:p>
            <a:pPr lvl="1"/>
            <a:r>
              <a:rPr lang="en-GB" sz="2400" dirty="0"/>
              <a:t>E.g. for training (deployed on CESNET cloud</a:t>
            </a:r>
            <a:r>
              <a:rPr lang="en-GB" sz="2400" dirty="0" smtClean="0"/>
              <a:t>)</a:t>
            </a:r>
            <a:br>
              <a:rPr lang="en-GB" sz="2400" dirty="0" smtClean="0"/>
            </a:br>
            <a:endParaRPr lang="en-GB" sz="2400" dirty="0"/>
          </a:p>
          <a:p>
            <a:r>
              <a:rPr lang="en-GB" sz="2800" dirty="0" smtClean="0"/>
              <a:t>Explore Binder technology</a:t>
            </a:r>
            <a:endParaRPr lang="en-GB" sz="24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651B9A35-6F2D-DE44-951E-CB2A9911168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GB" dirty="0"/>
              <a:t>Status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xmlns="" id="{CEB6CDD8-B270-5145-8857-07F5FB8536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080" y="2683739"/>
            <a:ext cx="5112568" cy="3481565"/>
          </a:xfrm>
          <a:prstGeom prst="rect">
            <a:avLst/>
          </a:prstGeom>
          <a:ln>
            <a:solidFill>
              <a:srgbClr val="5151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EC1A47D-4584-AC45-9AC7-9A2B37F55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68016"/>
            <a:ext cx="10939958" cy="2317368"/>
          </a:xfrm>
        </p:spPr>
        <p:txBody>
          <a:bodyPr/>
          <a:lstStyle/>
          <a:p>
            <a:pPr algn="just"/>
            <a:r>
              <a:rPr lang="en-GB" b="1" dirty="0">
                <a:solidFill>
                  <a:srgbClr val="FF0000"/>
                </a:solidFill>
              </a:rPr>
              <a:t>“EOSC-hub Data Platforms for data processing and solutions for publishing and archiving scientific </a:t>
            </a:r>
            <a:r>
              <a:rPr lang="en-GB" b="1" dirty="0" smtClean="0">
                <a:solidFill>
                  <a:srgbClr val="FF0000"/>
                </a:solidFill>
              </a:rPr>
              <a:t>data (PART II)”</a:t>
            </a:r>
            <a:endParaRPr lang="en-GB" b="1" dirty="0">
              <a:solidFill>
                <a:srgbClr val="FF0000"/>
              </a:solidFill>
            </a:endParaRPr>
          </a:p>
          <a:p>
            <a:pPr lvl="1" algn="just"/>
            <a:r>
              <a:rPr lang="en-GB" b="1" dirty="0"/>
              <a:t>During the EOSC-hub week, 12 Friday at </a:t>
            </a:r>
            <a:r>
              <a:rPr lang="en-GB" b="1" dirty="0" smtClean="0"/>
              <a:t>11:00 – 12:30 </a:t>
            </a:r>
            <a:r>
              <a:rPr lang="en-GB" b="1" dirty="0" smtClean="0">
                <a:sym typeface="Wingdings" panose="05000000000000000000" pitchFamily="2" charset="2"/>
              </a:rPr>
              <a:t></a:t>
            </a:r>
          </a:p>
          <a:p>
            <a:pPr lvl="1" algn="just"/>
            <a:r>
              <a:rPr lang="en-GB" b="1" dirty="0" smtClean="0">
                <a:sym typeface="Wingdings" panose="05000000000000000000" pitchFamily="2" charset="2"/>
              </a:rPr>
              <a:t>Room: Cracow I+II</a:t>
            </a:r>
            <a:endParaRPr lang="en-GB" b="1" dirty="0"/>
          </a:p>
          <a:p>
            <a:pPr algn="just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87EF4CE-1B43-CB4C-8094-17CF21C1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670"/>
            <a:ext cx="10219878" cy="505729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“Integrating EGI Notebooks </a:t>
            </a:r>
            <a:r>
              <a:rPr lang="en-GB" dirty="0"/>
              <a:t>with EGI </a:t>
            </a:r>
            <a:r>
              <a:rPr lang="en-GB" dirty="0" err="1" smtClean="0"/>
              <a:t>DataHub</a:t>
            </a:r>
            <a:r>
              <a:rPr lang="en-GB" dirty="0" smtClean="0"/>
              <a:t>”</a:t>
            </a:r>
            <a:endParaRPr lang="en-GB" dirty="0"/>
          </a:p>
        </p:txBody>
      </p:sp>
      <p:pic>
        <p:nvPicPr>
          <p:cNvPr id="5" name="Picture 2" descr="https://www.egi.eu/wp-content/uploads/2018/10/EGI_Noteboo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2996952"/>
            <a:ext cx="1424098" cy="1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00" y="3140968"/>
            <a:ext cx="2590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11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>
            <a:spLocks noGrp="1"/>
          </p:cNvSpPr>
          <p:nvPr>
            <p:ph type="sldNum" idx="12"/>
          </p:nvPr>
        </p:nvSpPr>
        <p:spPr>
          <a:xfrm>
            <a:off x="8737600" y="6381328"/>
            <a:ext cx="3119100" cy="28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64" name="Google Shape;164;p12"/>
          <p:cNvSpPr txBox="1">
            <a:spLocks noGrp="1"/>
          </p:cNvSpPr>
          <p:nvPr>
            <p:ph type="body" idx="1"/>
          </p:nvPr>
        </p:nvSpPr>
        <p:spPr>
          <a:xfrm>
            <a:off x="335360" y="1268763"/>
            <a:ext cx="11521200" cy="48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Several of the use cases in EOSC-hub will </a:t>
            </a:r>
            <a:r>
              <a:rPr lang="en-US" b="1"/>
              <a:t>enable scientific end-users</a:t>
            </a:r>
            <a:r>
              <a:rPr lang="en-US"/>
              <a:t> to </a:t>
            </a:r>
            <a:r>
              <a:rPr lang="en-US" b="1"/>
              <a:t>perform data analysis</a:t>
            </a:r>
            <a:r>
              <a:rPr lang="en-US"/>
              <a:t> experiments on </a:t>
            </a:r>
            <a:r>
              <a:rPr lang="en-US" b="1"/>
              <a:t>large volumes</a:t>
            </a:r>
            <a:r>
              <a:rPr lang="en-US"/>
              <a:t> of data, by exploiting a </a:t>
            </a:r>
            <a:r>
              <a:rPr lang="en-US" b="1"/>
              <a:t>PID-enabled, server-side, and parallel approach</a:t>
            </a:r>
            <a:r>
              <a:rPr lang="en-US"/>
              <a:t>.</a:t>
            </a:r>
            <a:endParaRPr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Users expect </a:t>
            </a:r>
            <a:r>
              <a:rPr lang="en-US" b="1"/>
              <a:t>easy to use interfaces</a:t>
            </a:r>
            <a:r>
              <a:rPr lang="en-US"/>
              <a:t> like </a:t>
            </a:r>
            <a:r>
              <a:rPr lang="en-US" b="1"/>
              <a:t>Jupyter</a:t>
            </a:r>
            <a:r>
              <a:rPr lang="en-US"/>
              <a:t> Notebooks for interacting with the system.</a:t>
            </a:r>
            <a:endParaRPr/>
          </a:p>
          <a:p>
            <a:pPr marL="45720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Producing reusable results following </a:t>
            </a:r>
            <a:r>
              <a:rPr lang="en-US" b="1"/>
              <a:t>FAIR</a:t>
            </a:r>
            <a:r>
              <a:rPr lang="en-US"/>
              <a:t> guidelines</a:t>
            </a:r>
            <a:endParaRPr/>
          </a:p>
          <a:p>
            <a:pPr marL="914400" lvl="1" indent="-377190" algn="l" rtl="0">
              <a:spcBef>
                <a:spcPts val="0"/>
              </a:spcBef>
              <a:spcAft>
                <a:spcPts val="0"/>
              </a:spcAft>
              <a:buSzPts val="2340"/>
              <a:buChar char="-"/>
            </a:pPr>
            <a:r>
              <a:rPr lang="en-US"/>
              <a:t>Findability, Accessibility, Interoperability, and Reusability.</a:t>
            </a:r>
            <a:endParaRPr/>
          </a:p>
        </p:txBody>
      </p:sp>
      <p:sp>
        <p:nvSpPr>
          <p:cNvPr id="165" name="Google Shape;165;p12"/>
          <p:cNvSpPr txBox="1">
            <a:spLocks noGrp="1"/>
          </p:cNvSpPr>
          <p:nvPr>
            <p:ph type="body" idx="2"/>
          </p:nvPr>
        </p:nvSpPr>
        <p:spPr>
          <a:xfrm>
            <a:off x="3221038" y="192857"/>
            <a:ext cx="8635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What do we want to do?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4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>
            <a:spLocks noGrp="1"/>
          </p:cNvSpPr>
          <p:nvPr>
            <p:ph type="sldNum" idx="12"/>
          </p:nvPr>
        </p:nvSpPr>
        <p:spPr>
          <a:xfrm>
            <a:off x="8737600" y="6381328"/>
            <a:ext cx="3119100" cy="28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72" name="Google Shape;172;p13"/>
          <p:cNvSpPr txBox="1"/>
          <p:nvPr/>
        </p:nvSpPr>
        <p:spPr>
          <a:xfrm>
            <a:off x="212649" y="1094550"/>
            <a:ext cx="3241751" cy="5430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Analysis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Notebooks / </a:t>
            </a:r>
            <a:r>
              <a:rPr lang="en-US" dirty="0" err="1"/>
              <a:t>JupyterLab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FedCloud</a:t>
            </a:r>
            <a:r>
              <a:rPr lang="en-US" dirty="0"/>
              <a:t> resources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Data management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DataHub</a:t>
            </a:r>
            <a:r>
              <a:rPr lang="en-US" dirty="0"/>
              <a:t> / </a:t>
            </a:r>
            <a:r>
              <a:rPr lang="en-US" dirty="0" err="1"/>
              <a:t>Onedata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Space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 err="1"/>
              <a:t>Onezone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 err="1"/>
              <a:t>Oneprovider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 err="1"/>
              <a:t>Oneclient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AAI (OIDC)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Check-in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PID management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B2HANDLE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 err="1"/>
              <a:t>Handle.net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Cataloguing and discovery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B2FIND</a:t>
            </a:r>
            <a:endParaRPr dirty="0"/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 l="159" r="159"/>
          <a:stretch/>
        </p:blipFill>
        <p:spPr>
          <a:xfrm>
            <a:off x="3583762" y="450175"/>
            <a:ext cx="8344886" cy="58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3"/>
          <p:cNvSpPr txBox="1">
            <a:spLocks noGrp="1"/>
          </p:cNvSpPr>
          <p:nvPr>
            <p:ph type="body" idx="2"/>
          </p:nvPr>
        </p:nvSpPr>
        <p:spPr>
          <a:xfrm>
            <a:off x="3221038" y="192857"/>
            <a:ext cx="8635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How?</a:t>
            </a:r>
            <a:endParaRPr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553" y="4509120"/>
            <a:ext cx="1692563" cy="145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34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87EF4CE-1B43-CB4C-8094-17CF21C1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12976"/>
            <a:ext cx="10219878" cy="50572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Integrating EGI Notebooks with EUDAT B2DROP</a:t>
            </a:r>
            <a:endParaRPr lang="en-GB" dirty="0"/>
          </a:p>
        </p:txBody>
      </p:sp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422B9A71-1249-D846-A97D-B9C04FCD9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27720"/>
            <a:ext cx="1490599" cy="1721104"/>
          </a:xfrm>
          <a:prstGeom prst="rect">
            <a:avLst/>
          </a:prstGeom>
        </p:spPr>
      </p:pic>
      <p:pic>
        <p:nvPicPr>
          <p:cNvPr id="1026" name="Picture 2" descr="https://www.egi.eu/wp-content/uploads/2018/10/EGI_Noteboo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846" y="4002188"/>
            <a:ext cx="1723159" cy="148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1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88CB58F-94F3-9B44-AEEA-99003D5E5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B2DROP offers online storage for researchers</a:t>
            </a:r>
          </a:p>
          <a:p>
            <a:pPr lvl="1"/>
            <a:r>
              <a:rPr lang="en" dirty="0"/>
              <a:t>Researchers can collaborate with others and work together on the data.</a:t>
            </a:r>
          </a:p>
          <a:p>
            <a:pPr lvl="1"/>
            <a:r>
              <a:rPr lang="en" dirty="0"/>
              <a:t>The data can be shared with external collaborators (B2DROP users or not)</a:t>
            </a:r>
          </a:p>
          <a:p>
            <a:pPr lvl="1"/>
            <a:r>
              <a:rPr lang="en" dirty="0"/>
              <a:t>The data can be shared with other platforms, which support the open cloud mesh</a:t>
            </a:r>
            <a:r>
              <a:rPr lang="en" dirty="0" smtClean="0"/>
              <a:t>.</a:t>
            </a:r>
            <a:endParaRPr lang="en" dirty="0"/>
          </a:p>
          <a:p>
            <a:r>
              <a:rPr lang="en" dirty="0"/>
              <a:t>Based on </a:t>
            </a:r>
            <a:r>
              <a:rPr lang="en" dirty="0" err="1"/>
              <a:t>owncloud</a:t>
            </a:r>
            <a:endParaRPr lang="en" dirty="0"/>
          </a:p>
          <a:p>
            <a:pPr lvl="1"/>
            <a:r>
              <a:rPr lang="en" dirty="0"/>
              <a:t>Exposes </a:t>
            </a:r>
            <a:r>
              <a:rPr lang="en" dirty="0" err="1"/>
              <a:t>webdav</a:t>
            </a:r>
            <a:r>
              <a:rPr lang="en" dirty="0"/>
              <a:t> interface for accessing files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C3B75622-6B0D-1C49-9DFF-4AC12C01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B2DROP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22B9A71-1249-D846-A97D-B9C04FCD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117" y="252518"/>
            <a:ext cx="12319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3B75622-6B0D-1C49-9DFF-4AC12C01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Integration with B2DROP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22B9A71-1249-D846-A97D-B9C04FCD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117" y="252518"/>
            <a:ext cx="1231900" cy="1422400"/>
          </a:xfrm>
          <a:prstGeom prst="rect">
            <a:avLst/>
          </a:prstGeom>
        </p:spPr>
      </p:pic>
      <p:pic>
        <p:nvPicPr>
          <p:cNvPr id="8" name="Picture 3" descr="Screenshot 2019-04-01 at 17.41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1811616"/>
            <a:ext cx="4825238" cy="4425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Places folder grey Icon | Oxygen Iconset | Oxygen Tea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802077"/>
            <a:ext cx="371991" cy="37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1270762" y="3779748"/>
            <a:ext cx="388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/>
              <a:t>My_folder</a:t>
            </a:r>
            <a:r>
              <a:rPr lang="en-GB" b="1" dirty="0" smtClean="0"/>
              <a:t>                       </a:t>
            </a:r>
            <a:endParaRPr lang="en-GB" b="1" dirty="0"/>
          </a:p>
        </p:txBody>
      </p:sp>
      <p:sp>
        <p:nvSpPr>
          <p:cNvPr id="4" name="Ovale 3"/>
          <p:cNvSpPr/>
          <p:nvPr/>
        </p:nvSpPr>
        <p:spPr>
          <a:xfrm>
            <a:off x="767408" y="3738838"/>
            <a:ext cx="1901369" cy="5542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59" y="1717958"/>
            <a:ext cx="6833321" cy="372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ttore 2 9"/>
          <p:cNvCxnSpPr>
            <a:stCxn id="4" idx="6"/>
          </p:cNvCxnSpPr>
          <p:nvPr/>
        </p:nvCxnSpPr>
        <p:spPr>
          <a:xfrm flipV="1">
            <a:off x="2668777" y="3738838"/>
            <a:ext cx="2714582" cy="27712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 rot="21086310">
            <a:off x="2556223" y="399917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In synch</a:t>
            </a:r>
            <a:endParaRPr lang="en-GB" dirty="0"/>
          </a:p>
        </p:txBody>
      </p:sp>
      <p:sp>
        <p:nvSpPr>
          <p:cNvPr id="6" name="Parentesi graffa aperta 5"/>
          <p:cNvSpPr/>
          <p:nvPr/>
        </p:nvSpPr>
        <p:spPr>
          <a:xfrm>
            <a:off x="5383359" y="2564904"/>
            <a:ext cx="496617" cy="23762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7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9305BF3-6B59-6248-9C38-8A48D560C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Status of the EGI Notebooks service</a:t>
            </a:r>
          </a:p>
          <a:p>
            <a:pPr lvl="1"/>
            <a:r>
              <a:rPr lang="en-GB" dirty="0" smtClean="0"/>
              <a:t>Access to data services with EGI Notebooks service</a:t>
            </a:r>
          </a:p>
          <a:p>
            <a:pPr lvl="1"/>
            <a:r>
              <a:rPr lang="en-GB" dirty="0"/>
              <a:t>Integration with B2DROP</a:t>
            </a:r>
          </a:p>
          <a:p>
            <a:pPr lvl="1"/>
            <a:r>
              <a:rPr lang="en-GB" dirty="0" smtClean="0"/>
              <a:t>Reproducible Open science with EGI Notebooks, </a:t>
            </a:r>
            <a:r>
              <a:rPr lang="en-GB" dirty="0" err="1" smtClean="0"/>
              <a:t>Zenodo</a:t>
            </a:r>
            <a:r>
              <a:rPr lang="en-GB" dirty="0" smtClean="0"/>
              <a:t> and Binder</a:t>
            </a:r>
          </a:p>
          <a:p>
            <a:r>
              <a:rPr lang="en-GB" dirty="0" smtClean="0"/>
              <a:t>Status of the AAI integration in the PANOSC cluster project</a:t>
            </a:r>
          </a:p>
          <a:p>
            <a:r>
              <a:rPr lang="en-GB" dirty="0" smtClean="0"/>
              <a:t>Data archiving solutions</a:t>
            </a:r>
          </a:p>
          <a:p>
            <a:r>
              <a:rPr lang="en-GB" dirty="0" smtClean="0"/>
              <a:t>Open discussion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6D93DF-C8CE-2A47-B629-58C3EB77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B374030A-090F-0140-A1FF-6EE5254F213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GB" dirty="0" smtClean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1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FEC1A47D-4584-AC45-9AC7-9A2B37F55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858" y="5864161"/>
            <a:ext cx="10670276" cy="589175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Slide decks/material at: </a:t>
            </a:r>
            <a:r>
              <a:rPr lang="en-GB" sz="2400" dirty="0" smtClean="0">
                <a:hlinkClick r:id="rId2"/>
              </a:rPr>
              <a:t>https</a:t>
            </a:r>
            <a:r>
              <a:rPr lang="en-GB" sz="2400" dirty="0">
                <a:hlinkClick r:id="rId2"/>
              </a:rPr>
              <a:t>://</a:t>
            </a:r>
            <a:r>
              <a:rPr lang="en-GB" sz="2400" dirty="0" smtClean="0">
                <a:hlinkClick r:id="rId2"/>
              </a:rPr>
              <a:t>documents.egi.eu/document/3442</a:t>
            </a:r>
            <a:endParaRPr lang="en-GB" sz="3600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87EF4CE-1B43-CB4C-8094-17CF21C1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670"/>
            <a:ext cx="10219878" cy="505729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Produce </a:t>
            </a:r>
            <a:r>
              <a:rPr lang="en-GB" dirty="0"/>
              <a:t>r</a:t>
            </a:r>
            <a:r>
              <a:rPr lang="en-GB" dirty="0" smtClean="0"/>
              <a:t>eproducible Open Science with </a:t>
            </a:r>
            <a:br>
              <a:rPr lang="en-GB" dirty="0" smtClean="0"/>
            </a:br>
            <a:r>
              <a:rPr lang="en-GB" dirty="0" smtClean="0"/>
              <a:t>Binder, </a:t>
            </a:r>
            <a:r>
              <a:rPr lang="en-GB" dirty="0" err="1" smtClean="0"/>
              <a:t>Zenodo</a:t>
            </a:r>
            <a:r>
              <a:rPr lang="en-GB" dirty="0" smtClean="0"/>
              <a:t> and EGI Notebooks</a:t>
            </a:r>
            <a:endParaRPr lang="en-GB" dirty="0"/>
          </a:p>
        </p:txBody>
      </p:sp>
      <p:pic>
        <p:nvPicPr>
          <p:cNvPr id="5" name="Picture 2" descr="https://www.egi.eu/wp-content/uploads/2018/10/EGI_Noteboo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3566273"/>
            <a:ext cx="1424098" cy="123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B29E5DE1-BA55-8D45-ABF7-6E130AC52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913" y="3454711"/>
            <a:ext cx="1347095" cy="1347095"/>
          </a:xfrm>
          <a:prstGeom prst="rect">
            <a:avLst/>
          </a:prstGeom>
        </p:spPr>
      </p:pic>
      <p:pic>
        <p:nvPicPr>
          <p:cNvPr id="2050" name="Picture 2" descr="Image result for zenod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27" y="3686104"/>
            <a:ext cx="2417577" cy="96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36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F1798EB-8BC7-AC41-9BF9-9F1EBB4B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0D6D674E-D567-8744-9D01-8CCE869DB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noProof="0" dirty="0" smtClean="0"/>
              <a:t>How to make reproducible Open Science </a:t>
            </a:r>
            <a:endParaRPr lang="en-GB" noProof="0" dirty="0"/>
          </a:p>
        </p:txBody>
      </p:sp>
      <p:pic>
        <p:nvPicPr>
          <p:cNvPr id="1028" name="Picture 4" descr="https://lh3.googleusercontent.com/QmS2SsWBVodASGvT-k2T6K7q8fH2J4cTxsBuG2Vt7_lTJeMWf6eZAtGk7R4qCC2Pk4OxR2fa43FzCT4t1lGGSLSTQqsXSg1XXqARzKSmBcPcDlODB0TLwf-AohBQBXOs2gUwDJ26mjI">
            <a:extLst>
              <a:ext uri="{FF2B5EF4-FFF2-40B4-BE49-F238E27FC236}">
                <a16:creationId xmlns:a16="http://schemas.microsoft.com/office/drawing/2014/main" xmlns="" id="{CDF02657-4253-0043-9720-74AB0CC4B1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644361"/>
            <a:ext cx="8021180" cy="566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87C1D5-726D-CE43-AE41-43BDBA0F2A90}"/>
              </a:ext>
            </a:extLst>
          </p:cNvPr>
          <p:cNvSpPr txBox="1"/>
          <p:nvPr/>
        </p:nvSpPr>
        <p:spPr>
          <a:xfrm>
            <a:off x="6960096" y="6381328"/>
            <a:ext cx="4165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/>
              <a:t>Credit: Juliette Taka https://</a:t>
            </a:r>
            <a:r>
              <a:rPr lang="en-GB" sz="1400" b="1" i="1" dirty="0" err="1"/>
              <a:t>twitter.com</a:t>
            </a:r>
            <a:r>
              <a:rPr lang="en-GB" sz="1400" b="1" i="1" dirty="0"/>
              <a:t>/</a:t>
            </a:r>
            <a:r>
              <a:rPr lang="en-GB" sz="1400" b="1" i="1" dirty="0" err="1"/>
              <a:t>JulietteTaka</a:t>
            </a:r>
            <a:endParaRPr lang="en-GB" sz="1400" b="1" i="1" dirty="0"/>
          </a:p>
        </p:txBody>
      </p:sp>
    </p:spTree>
    <p:extLst>
      <p:ext uri="{BB962C8B-B14F-4D97-AF65-F5344CB8AC3E}">
        <p14:creationId xmlns:p14="http://schemas.microsoft.com/office/powerpoint/2010/main" val="79272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A0D2F780-8471-044D-BE83-96341BD78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3" y="1133462"/>
            <a:ext cx="1440160" cy="119713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C93BD71-ADC1-614F-9CF6-AE6B105B1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D709B5A-8707-6941-A222-86FA608A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How it works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5746174-B10D-904D-9C0F-764D570E62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34" y="2333385"/>
            <a:ext cx="1692877" cy="694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29E5DE1-BA55-8D45-ABF7-6E130AC52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461" y="847910"/>
            <a:ext cx="1792982" cy="179298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EC5CA20A-7C2B-9C44-AD05-A1A688F4A3D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063553" y="1732029"/>
            <a:ext cx="2703908" cy="12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5492CDC-CD8F-3941-B021-3AB58BBB2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7589" y="3662404"/>
            <a:ext cx="1271555" cy="12543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0A4BA75-2AEF-9B42-A6C6-AB0EAE6CBEF5}"/>
              </a:ext>
            </a:extLst>
          </p:cNvPr>
          <p:cNvSpPr/>
          <p:nvPr/>
        </p:nvSpPr>
        <p:spPr>
          <a:xfrm>
            <a:off x="1703512" y="5097958"/>
            <a:ext cx="2699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GB" b="1" dirty="0"/>
              <a:t>repo2docker: </a:t>
            </a:r>
            <a:r>
              <a:rPr lang="en-GB" dirty="0"/>
              <a:t>Creates reproducible containers from repositories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5D0FF76-8B5D-FE4E-99F9-8401F089B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3284" y="3434860"/>
            <a:ext cx="1921336" cy="1709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3702E74-BD58-D447-86DC-0EF735B29829}"/>
              </a:ext>
            </a:extLst>
          </p:cNvPr>
          <p:cNvSpPr/>
          <p:nvPr/>
        </p:nvSpPr>
        <p:spPr>
          <a:xfrm>
            <a:off x="4314097" y="5097958"/>
            <a:ext cx="2699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 err="1"/>
              <a:t>jupyterhub</a:t>
            </a:r>
            <a:r>
              <a:rPr lang="en-GB" b="1" dirty="0"/>
              <a:t>: </a:t>
            </a:r>
            <a:r>
              <a:rPr lang="en-GB" dirty="0"/>
              <a:t>Generates user sessions that serve these containers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7307CDF-44D1-4042-88CE-C2673FCDA5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6220" y="3510574"/>
            <a:ext cx="1558032" cy="15580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DFBD029-4A64-994A-BC2E-C6E7F72D7991}"/>
              </a:ext>
            </a:extLst>
          </p:cNvPr>
          <p:cNvSpPr/>
          <p:nvPr/>
        </p:nvSpPr>
        <p:spPr>
          <a:xfrm>
            <a:off x="7050096" y="5097958"/>
            <a:ext cx="2430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Kubernetes: </a:t>
            </a:r>
            <a:r>
              <a:rPr lang="en-GB" dirty="0"/>
              <a:t>manages the computing infrastructure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6E2BD79-C08A-1048-8A86-F6EB69E4152A}"/>
              </a:ext>
            </a:extLst>
          </p:cNvPr>
          <p:cNvSpPr/>
          <p:nvPr/>
        </p:nvSpPr>
        <p:spPr>
          <a:xfrm>
            <a:off x="6637349" y="900005"/>
            <a:ext cx="16278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/>
              <a:t>Binderhub</a:t>
            </a:r>
            <a:r>
              <a:rPr lang="en-GB" dirty="0"/>
              <a:t>: </a:t>
            </a:r>
          </a:p>
          <a:p>
            <a:r>
              <a:rPr lang="en-GB" dirty="0"/>
              <a:t>Provides an interface to </a:t>
            </a:r>
            <a:r>
              <a:rPr lang="en-GB"/>
              <a:t>create</a:t>
            </a:r>
            <a:r>
              <a:rPr lang="en-GB" smtClean="0"/>
              <a:t>, </a:t>
            </a:r>
            <a:r>
              <a:rPr lang="en-GB" dirty="0"/>
              <a:t>and share the sessions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65A0CA7-B27A-1E4C-A38E-E080BE73BE56}"/>
              </a:ext>
            </a:extLst>
          </p:cNvPr>
          <p:cNvSpPr/>
          <p:nvPr/>
        </p:nvSpPr>
        <p:spPr>
          <a:xfrm>
            <a:off x="1847528" y="3284984"/>
            <a:ext cx="7632848" cy="276910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5B607D0-E009-DA47-994F-DF0DF22247E2}"/>
              </a:ext>
            </a:extLst>
          </p:cNvPr>
          <p:cNvSpPr/>
          <p:nvPr/>
        </p:nvSpPr>
        <p:spPr>
          <a:xfrm>
            <a:off x="2451889" y="1401642"/>
            <a:ext cx="1627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Pulls code from repository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472401E3-A4EC-824C-AC92-8FB1570BEF8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416" y="516115"/>
            <a:ext cx="3340264" cy="24846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AA7C1D2-28C8-1B41-8C20-C9EBE40AEA04}"/>
              </a:ext>
            </a:extLst>
          </p:cNvPr>
          <p:cNvSpPr/>
          <p:nvPr/>
        </p:nvSpPr>
        <p:spPr>
          <a:xfrm>
            <a:off x="9923352" y="2987692"/>
            <a:ext cx="19466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/>
              <a:t>mybinder.org</a:t>
            </a:r>
            <a:r>
              <a:rPr lang="en-GB" b="1" dirty="0"/>
              <a:t>: </a:t>
            </a:r>
            <a:r>
              <a:rPr lang="en-GB" dirty="0"/>
              <a:t> a public instance of </a:t>
            </a:r>
            <a:r>
              <a:rPr lang="en-GB" dirty="0" err="1"/>
              <a:t>Binderhub</a:t>
            </a:r>
            <a:r>
              <a:rPr lang="en-GB" b="1" dirty="0"/>
              <a:t> </a:t>
            </a:r>
            <a:r>
              <a:rPr lang="en-GB" dirty="0"/>
              <a:t>hosted on Google Cloud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8F34E10-5EF0-EC43-8B5E-4F77F9894F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6428" y="4188021"/>
            <a:ext cx="1219200" cy="12192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D09A83ED-868A-924B-999E-729EFDF5AB17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>
            <a:off x="5663952" y="2640892"/>
            <a:ext cx="0" cy="644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74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Open </a:t>
            </a:r>
            <a:r>
              <a:rPr lang="en-US" dirty="0"/>
              <a:t>Science </a:t>
            </a:r>
            <a:r>
              <a:rPr lang="en-US" dirty="0" smtClean="0"/>
              <a:t>story: the current step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7052" y="2564904"/>
            <a:ext cx="1728192" cy="1368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5084" y="3068960"/>
            <a:ext cx="1152128" cy="720080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Your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4377052" y="908720"/>
            <a:ext cx="1728192" cy="1368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EGI Notebooks services</a:t>
            </a:r>
          </a:p>
        </p:txBody>
      </p:sp>
      <p:sp>
        <p:nvSpPr>
          <p:cNvPr id="8" name="Smiley Face 7"/>
          <p:cNvSpPr/>
          <p:nvPr/>
        </p:nvSpPr>
        <p:spPr>
          <a:xfrm>
            <a:off x="848660" y="2996952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77052" y="4221088"/>
            <a:ext cx="1728192" cy="13681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Zenodo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7408" y="3429000"/>
            <a:ext cx="66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Your</a:t>
            </a:r>
            <a:br>
              <a:rPr lang="en-US" sz="1400" b="1" dirty="0"/>
            </a:br>
            <a:r>
              <a:rPr lang="en-US" sz="1400" b="1" dirty="0"/>
              <a:t>laptop</a:t>
            </a:r>
          </a:p>
        </p:txBody>
      </p:sp>
      <p:cxnSp>
        <p:nvCxnSpPr>
          <p:cNvPr id="12" name="Straight Arrow Connector 11"/>
          <p:cNvCxnSpPr>
            <a:stCxn id="7" idx="1"/>
            <a:endCxn id="8" idx="7"/>
          </p:cNvCxnSpPr>
          <p:nvPr/>
        </p:nvCxnSpPr>
        <p:spPr>
          <a:xfrm flipH="1">
            <a:off x="1278899" y="1592796"/>
            <a:ext cx="3098153" cy="1477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111583">
            <a:off x="2211364" y="1832347"/>
            <a:ext cx="16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Download </a:t>
            </a:r>
            <a:r>
              <a:rPr lang="en-US" sz="1400" i="1" dirty="0" err="1"/>
              <a:t>ipynb</a:t>
            </a:r>
            <a:r>
              <a:rPr lang="en-US" sz="1400" i="1" dirty="0"/>
              <a:t> file</a:t>
            </a:r>
          </a:p>
        </p:txBody>
      </p:sp>
      <p:cxnSp>
        <p:nvCxnSpPr>
          <p:cNvPr id="14" name="Straight Arrow Connector 13"/>
          <p:cNvCxnSpPr>
            <a:stCxn id="8" idx="6"/>
            <a:endCxn id="5" idx="1"/>
          </p:cNvCxnSpPr>
          <p:nvPr/>
        </p:nvCxnSpPr>
        <p:spPr>
          <a:xfrm>
            <a:off x="1352716" y="3248980"/>
            <a:ext cx="30243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60828" y="2492896"/>
            <a:ext cx="17712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Create repository</a:t>
            </a:r>
          </a:p>
          <a:p>
            <a:r>
              <a:rPr lang="en-US" sz="1400" i="1" dirty="0"/>
              <a:t>Upload </a:t>
            </a:r>
            <a:r>
              <a:rPr lang="en-US" sz="1400" i="1" dirty="0" err="1"/>
              <a:t>ipynb</a:t>
            </a:r>
            <a:r>
              <a:rPr lang="en-US" sz="1400" i="1" dirty="0"/>
              <a:t> file</a:t>
            </a:r>
          </a:p>
          <a:p>
            <a:r>
              <a:rPr lang="en-US" sz="1400" i="1" dirty="0"/>
              <a:t>Add </a:t>
            </a:r>
            <a:r>
              <a:rPr lang="en-US" sz="1400" i="1" dirty="0" err="1"/>
              <a:t>requirements.txt</a:t>
            </a:r>
            <a:endParaRPr lang="en-US" sz="1400" i="1" dirty="0"/>
          </a:p>
        </p:txBody>
      </p:sp>
      <p:cxnSp>
        <p:nvCxnSpPr>
          <p:cNvPr id="18" name="Straight Arrow Connector 17"/>
          <p:cNvCxnSpPr>
            <a:endCxn id="9" idx="1"/>
          </p:cNvCxnSpPr>
          <p:nvPr/>
        </p:nvCxnSpPr>
        <p:spPr>
          <a:xfrm>
            <a:off x="1280708" y="3429001"/>
            <a:ext cx="3096344" cy="1476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535490">
            <a:off x="1949083" y="4154231"/>
            <a:ext cx="1662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Specify </a:t>
            </a:r>
            <a:r>
              <a:rPr lang="en-US" sz="1400" i="1" dirty="0" err="1"/>
              <a:t>GitHub</a:t>
            </a:r>
            <a:r>
              <a:rPr lang="en-US" sz="1400" i="1" dirty="0"/>
              <a:t> repo</a:t>
            </a:r>
          </a:p>
          <a:p>
            <a:r>
              <a:rPr lang="en-US" sz="1400" b="1" i="1" dirty="0" smtClean="0">
                <a:solidFill>
                  <a:schemeClr val="accent3"/>
                </a:solidFill>
              </a:rPr>
              <a:t>Generate DOI</a:t>
            </a:r>
            <a:endParaRPr lang="en-US" sz="1400" b="1" i="1" dirty="0">
              <a:solidFill>
                <a:schemeClr val="accent3"/>
              </a:solidFill>
            </a:endParaRPr>
          </a:p>
        </p:txBody>
      </p:sp>
      <p:cxnSp>
        <p:nvCxnSpPr>
          <p:cNvPr id="23" name="Straight Arrow Connector 22"/>
          <p:cNvCxnSpPr>
            <a:stCxn id="6" idx="2"/>
            <a:endCxn id="9" idx="0"/>
          </p:cNvCxnSpPr>
          <p:nvPr/>
        </p:nvCxnSpPr>
        <p:spPr>
          <a:xfrm>
            <a:off x="5241148" y="3789040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37092" y="1772816"/>
            <a:ext cx="92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39816" y="494116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repository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Smiley Face 28"/>
          <p:cNvSpPr/>
          <p:nvPr/>
        </p:nvSpPr>
        <p:spPr>
          <a:xfrm>
            <a:off x="9705644" y="4653136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129580" y="1484784"/>
            <a:ext cx="1728192" cy="136815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accent1"/>
                </a:solidFill>
              </a:rPr>
              <a:t>MyBinder.org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417612" y="2276872"/>
            <a:ext cx="123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Re-execute</a:t>
            </a:r>
          </a:p>
        </p:txBody>
      </p:sp>
      <p:cxnSp>
        <p:nvCxnSpPr>
          <p:cNvPr id="34" name="Straight Arrow Connector 33"/>
          <p:cNvCxnSpPr>
            <a:stCxn id="9" idx="3"/>
            <a:endCxn id="29" idx="2"/>
          </p:cNvCxnSpPr>
          <p:nvPr/>
        </p:nvCxnSpPr>
        <p:spPr>
          <a:xfrm>
            <a:off x="6105244" y="4905164"/>
            <a:ext cx="36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249260" y="4870901"/>
            <a:ext cx="32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Obtain </a:t>
            </a:r>
            <a:r>
              <a:rPr lang="en-US" i="1" dirty="0" err="1"/>
              <a:t>GitHub</a:t>
            </a:r>
            <a:r>
              <a:rPr lang="en-US" i="1" dirty="0"/>
              <a:t> project reference</a:t>
            </a:r>
          </a:p>
        </p:txBody>
      </p:sp>
      <p:cxnSp>
        <p:nvCxnSpPr>
          <p:cNvPr id="38" name="Straight Arrow Connector 37"/>
          <p:cNvCxnSpPr>
            <a:stCxn id="29" idx="0"/>
            <a:endCxn id="32" idx="2"/>
          </p:cNvCxnSpPr>
          <p:nvPr/>
        </p:nvCxnSpPr>
        <p:spPr>
          <a:xfrm flipV="1">
            <a:off x="9957672" y="2852936"/>
            <a:ext cx="36004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753316" y="3068960"/>
            <a:ext cx="3295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Provide </a:t>
            </a:r>
            <a:r>
              <a:rPr lang="en-US" i="1" dirty="0" err="1"/>
              <a:t>GitHub</a:t>
            </a:r>
            <a:r>
              <a:rPr lang="en-US" i="1" dirty="0"/>
              <a:t> project reference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896200" y="5733256"/>
            <a:ext cx="2000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Discover Notebook</a:t>
            </a:r>
            <a:br>
              <a:rPr lang="en-US" i="1" dirty="0"/>
            </a:br>
            <a:r>
              <a:rPr lang="en-US" i="1" dirty="0" smtClean="0"/>
              <a:t>(use DOI)</a:t>
            </a:r>
            <a:endParaRPr lang="en-US" i="1" dirty="0"/>
          </a:p>
        </p:txBody>
      </p:sp>
      <p:cxnSp>
        <p:nvCxnSpPr>
          <p:cNvPr id="46" name="Straight Arrow Connector 45"/>
          <p:cNvCxnSpPr>
            <a:stCxn id="2" idx="1"/>
          </p:cNvCxnSpPr>
          <p:nvPr/>
        </p:nvCxnSpPr>
        <p:spPr>
          <a:xfrm flipV="1">
            <a:off x="5735960" y="5229200"/>
            <a:ext cx="4392488" cy="1116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Smiley Face 50"/>
          <p:cNvSpPr/>
          <p:nvPr/>
        </p:nvSpPr>
        <p:spPr>
          <a:xfrm>
            <a:off x="10137692" y="4293096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miley Face 51"/>
          <p:cNvSpPr/>
          <p:nvPr/>
        </p:nvSpPr>
        <p:spPr>
          <a:xfrm>
            <a:off x="10209700" y="4941168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miley Face 54"/>
          <p:cNvSpPr/>
          <p:nvPr/>
        </p:nvSpPr>
        <p:spPr>
          <a:xfrm>
            <a:off x="10641748" y="4509120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487071" y="5085184"/>
            <a:ext cx="1296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Fellow </a:t>
            </a:r>
            <a:br>
              <a:rPr lang="en-US" sz="1400" b="1" dirty="0"/>
            </a:br>
            <a:r>
              <a:rPr lang="en-US" sz="1400" b="1" dirty="0"/>
              <a:t>researchers</a:t>
            </a:r>
          </a:p>
        </p:txBody>
      </p:sp>
      <p:sp>
        <p:nvSpPr>
          <p:cNvPr id="2" name="Folded Corner 1"/>
          <p:cNvSpPr/>
          <p:nvPr/>
        </p:nvSpPr>
        <p:spPr>
          <a:xfrm flipH="1">
            <a:off x="4799856" y="5949280"/>
            <a:ext cx="936104" cy="792088"/>
          </a:xfrm>
          <a:prstGeom prst="foldedCorner">
            <a:avLst>
              <a:gd name="adj" fmla="val 30291"/>
            </a:avLst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smtClean="0">
                <a:solidFill>
                  <a:srgbClr val="1B216E"/>
                </a:solidFill>
              </a:rPr>
              <a:t>Journal paper</a:t>
            </a:r>
            <a:endParaRPr lang="en-US" sz="1200" dirty="0">
              <a:solidFill>
                <a:srgbClr val="1B216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5880" y="6309320"/>
            <a:ext cx="53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DOI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1" name="Straight Arrow Connector 20"/>
          <p:cNvCxnSpPr>
            <a:endCxn id="11" idx="1"/>
          </p:cNvCxnSpPr>
          <p:nvPr/>
        </p:nvCxnSpPr>
        <p:spPr>
          <a:xfrm>
            <a:off x="2999656" y="4653136"/>
            <a:ext cx="2016224" cy="184085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5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3" grpId="0"/>
      <p:bldP spid="17" grpId="0"/>
      <p:bldP spid="22" grpId="0"/>
      <p:bldP spid="29" grpId="0" animBg="1"/>
      <p:bldP spid="32" grpId="0" animBg="1"/>
      <p:bldP spid="33" grpId="0"/>
      <p:bldP spid="37" grpId="0"/>
      <p:bldP spid="41" grpId="0"/>
      <p:bldP spid="44" grpId="0"/>
      <p:bldP spid="51" grpId="0" animBg="1"/>
      <p:bldP spid="52" grpId="0" animBg="1"/>
      <p:bldP spid="55" grpId="0" animBg="1"/>
      <p:bldP spid="57" grpId="0"/>
      <p:bldP spid="2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An Open </a:t>
            </a:r>
            <a:r>
              <a:rPr lang="en-US" sz="3200" dirty="0"/>
              <a:t>Science </a:t>
            </a:r>
            <a:r>
              <a:rPr lang="en-US" sz="3200" dirty="0" smtClean="0"/>
              <a:t>story: The next step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377052" y="2564904"/>
            <a:ext cx="1728192" cy="136815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5084" y="3068960"/>
            <a:ext cx="1152128" cy="720080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Your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4377052" y="908720"/>
            <a:ext cx="1728192" cy="1368152"/>
          </a:xfrm>
          <a:prstGeom prst="rect">
            <a:avLst/>
          </a:prstGeom>
          <a:solidFill>
            <a:srgbClr val="F8AD9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EGI </a:t>
            </a:r>
            <a:r>
              <a:rPr lang="en-US" u="sng" dirty="0"/>
              <a:t>Notebooks </a:t>
            </a:r>
            <a:r>
              <a:rPr lang="en-US" u="sng" dirty="0" smtClean="0"/>
              <a:t> and Binder </a:t>
            </a:r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8" name="Smiley Face 7"/>
          <p:cNvSpPr/>
          <p:nvPr/>
        </p:nvSpPr>
        <p:spPr>
          <a:xfrm>
            <a:off x="848660" y="2996952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77052" y="4221088"/>
            <a:ext cx="1728192" cy="13681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Zenodo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7408" y="3429000"/>
            <a:ext cx="66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Your</a:t>
            </a:r>
            <a:br>
              <a:rPr lang="en-US" sz="1400" b="1" dirty="0"/>
            </a:br>
            <a:r>
              <a:rPr lang="en-US" sz="1400" b="1" dirty="0"/>
              <a:t>laptop</a:t>
            </a:r>
          </a:p>
        </p:txBody>
      </p:sp>
      <p:cxnSp>
        <p:nvCxnSpPr>
          <p:cNvPr id="12" name="Straight Arrow Connector 11"/>
          <p:cNvCxnSpPr>
            <a:stCxn id="7" idx="1"/>
            <a:endCxn id="8" idx="7"/>
          </p:cNvCxnSpPr>
          <p:nvPr/>
        </p:nvCxnSpPr>
        <p:spPr>
          <a:xfrm flipH="1">
            <a:off x="1278899" y="1592796"/>
            <a:ext cx="3098153" cy="1477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111583">
            <a:off x="2211364" y="1832347"/>
            <a:ext cx="16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Download </a:t>
            </a:r>
            <a:r>
              <a:rPr lang="en-US" sz="1400" i="1" dirty="0" err="1"/>
              <a:t>ipynb</a:t>
            </a:r>
            <a:r>
              <a:rPr lang="en-US" sz="1400" i="1" dirty="0"/>
              <a:t> file</a:t>
            </a:r>
          </a:p>
        </p:txBody>
      </p:sp>
      <p:cxnSp>
        <p:nvCxnSpPr>
          <p:cNvPr id="14" name="Straight Arrow Connector 13"/>
          <p:cNvCxnSpPr>
            <a:stCxn id="8" idx="6"/>
            <a:endCxn id="5" idx="1"/>
          </p:cNvCxnSpPr>
          <p:nvPr/>
        </p:nvCxnSpPr>
        <p:spPr>
          <a:xfrm>
            <a:off x="1352716" y="3248980"/>
            <a:ext cx="30243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60828" y="2492896"/>
            <a:ext cx="17712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Create repository</a:t>
            </a:r>
          </a:p>
          <a:p>
            <a:r>
              <a:rPr lang="en-US" sz="1400" i="1" dirty="0"/>
              <a:t>Upload </a:t>
            </a:r>
            <a:r>
              <a:rPr lang="en-US" sz="1400" i="1" dirty="0" err="1"/>
              <a:t>ipynb</a:t>
            </a:r>
            <a:r>
              <a:rPr lang="en-US" sz="1400" i="1" dirty="0"/>
              <a:t> file</a:t>
            </a:r>
          </a:p>
          <a:p>
            <a:r>
              <a:rPr lang="en-US" sz="1400" i="1" dirty="0"/>
              <a:t>Add </a:t>
            </a:r>
            <a:r>
              <a:rPr lang="en-US" sz="1400" i="1" dirty="0" err="1"/>
              <a:t>requirements.txt</a:t>
            </a:r>
            <a:endParaRPr lang="en-US" sz="1400" i="1" dirty="0"/>
          </a:p>
        </p:txBody>
      </p:sp>
      <p:cxnSp>
        <p:nvCxnSpPr>
          <p:cNvPr id="18" name="Straight Arrow Connector 17"/>
          <p:cNvCxnSpPr>
            <a:endCxn id="9" idx="1"/>
          </p:cNvCxnSpPr>
          <p:nvPr/>
        </p:nvCxnSpPr>
        <p:spPr>
          <a:xfrm>
            <a:off x="1280708" y="3429001"/>
            <a:ext cx="3096344" cy="1476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535490">
            <a:off x="1949083" y="4154231"/>
            <a:ext cx="1662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Specify </a:t>
            </a:r>
            <a:r>
              <a:rPr lang="en-US" sz="1400" i="1" dirty="0" err="1"/>
              <a:t>GitHub</a:t>
            </a:r>
            <a:r>
              <a:rPr lang="en-US" sz="1400" i="1" dirty="0"/>
              <a:t> repo</a:t>
            </a:r>
          </a:p>
          <a:p>
            <a:r>
              <a:rPr lang="en-US" sz="1400" b="1" i="1" dirty="0" smtClean="0">
                <a:solidFill>
                  <a:schemeClr val="accent3"/>
                </a:solidFill>
              </a:rPr>
              <a:t>Generate DOI</a:t>
            </a:r>
            <a:endParaRPr lang="en-US" sz="1400" b="1" i="1" dirty="0">
              <a:solidFill>
                <a:schemeClr val="accent3"/>
              </a:solidFill>
            </a:endParaRPr>
          </a:p>
        </p:txBody>
      </p:sp>
      <p:cxnSp>
        <p:nvCxnSpPr>
          <p:cNvPr id="23" name="Straight Arrow Connector 22"/>
          <p:cNvCxnSpPr>
            <a:stCxn id="6" idx="2"/>
            <a:endCxn id="9" idx="0"/>
          </p:cNvCxnSpPr>
          <p:nvPr/>
        </p:nvCxnSpPr>
        <p:spPr>
          <a:xfrm>
            <a:off x="5241148" y="3789040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37092" y="1772816"/>
            <a:ext cx="92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78574" y="4941168"/>
            <a:ext cx="1415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</a:t>
            </a:r>
            <a:r>
              <a:rPr lang="en-US" dirty="0" smtClean="0">
                <a:solidFill>
                  <a:schemeClr val="bg1"/>
                </a:solidFill>
              </a:rPr>
              <a:t>repository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Smiley Face 28"/>
          <p:cNvSpPr/>
          <p:nvPr/>
        </p:nvSpPr>
        <p:spPr>
          <a:xfrm>
            <a:off x="9705644" y="4653136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9" idx="3"/>
            <a:endCxn id="29" idx="2"/>
          </p:cNvCxnSpPr>
          <p:nvPr/>
        </p:nvCxnSpPr>
        <p:spPr>
          <a:xfrm>
            <a:off x="6105244" y="4905164"/>
            <a:ext cx="3600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249260" y="4870901"/>
            <a:ext cx="32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Obtain </a:t>
            </a:r>
            <a:r>
              <a:rPr lang="en-US" i="1" dirty="0" err="1"/>
              <a:t>GitHub</a:t>
            </a:r>
            <a:r>
              <a:rPr lang="en-US" i="1" dirty="0"/>
              <a:t> project reference</a:t>
            </a:r>
          </a:p>
        </p:txBody>
      </p:sp>
      <p:cxnSp>
        <p:nvCxnSpPr>
          <p:cNvPr id="38" name="Straight Arrow Connector 37"/>
          <p:cNvCxnSpPr>
            <a:stCxn id="29" idx="0"/>
          </p:cNvCxnSpPr>
          <p:nvPr/>
        </p:nvCxnSpPr>
        <p:spPr>
          <a:xfrm flipH="1" flipV="1">
            <a:off x="6096000" y="2132856"/>
            <a:ext cx="3861672" cy="2520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896200" y="2492896"/>
            <a:ext cx="3295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Provide </a:t>
            </a:r>
            <a:r>
              <a:rPr lang="en-US" i="1" dirty="0" err="1"/>
              <a:t>GitHub</a:t>
            </a:r>
            <a:r>
              <a:rPr lang="en-US" i="1" dirty="0"/>
              <a:t> project reference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896200" y="5733256"/>
            <a:ext cx="2000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Discover Notebook</a:t>
            </a:r>
            <a:br>
              <a:rPr lang="en-US" i="1" dirty="0"/>
            </a:br>
            <a:r>
              <a:rPr lang="en-US" i="1" dirty="0" smtClean="0"/>
              <a:t>(use DOI)</a:t>
            </a:r>
            <a:endParaRPr lang="en-US" i="1" dirty="0"/>
          </a:p>
        </p:txBody>
      </p:sp>
      <p:cxnSp>
        <p:nvCxnSpPr>
          <p:cNvPr id="46" name="Straight Arrow Connector 45"/>
          <p:cNvCxnSpPr>
            <a:stCxn id="2" idx="1"/>
          </p:cNvCxnSpPr>
          <p:nvPr/>
        </p:nvCxnSpPr>
        <p:spPr>
          <a:xfrm flipV="1">
            <a:off x="5735960" y="5229200"/>
            <a:ext cx="4392488" cy="1116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Smiley Face 50"/>
          <p:cNvSpPr/>
          <p:nvPr/>
        </p:nvSpPr>
        <p:spPr>
          <a:xfrm>
            <a:off x="10137692" y="4293096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miley Face 51"/>
          <p:cNvSpPr/>
          <p:nvPr/>
        </p:nvSpPr>
        <p:spPr>
          <a:xfrm>
            <a:off x="10209700" y="4941168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miley Face 54"/>
          <p:cNvSpPr/>
          <p:nvPr/>
        </p:nvSpPr>
        <p:spPr>
          <a:xfrm>
            <a:off x="10641748" y="4509120"/>
            <a:ext cx="504056" cy="504056"/>
          </a:xfrm>
          <a:prstGeom prst="smileyFac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487071" y="5085184"/>
            <a:ext cx="1296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Fellow </a:t>
            </a:r>
            <a:br>
              <a:rPr lang="en-US" sz="1400" b="1" dirty="0"/>
            </a:br>
            <a:r>
              <a:rPr lang="en-US" sz="1400" b="1" dirty="0"/>
              <a:t>researchers</a:t>
            </a:r>
          </a:p>
        </p:txBody>
      </p:sp>
      <p:sp>
        <p:nvSpPr>
          <p:cNvPr id="2" name="Folded Corner 1"/>
          <p:cNvSpPr/>
          <p:nvPr/>
        </p:nvSpPr>
        <p:spPr>
          <a:xfrm flipH="1">
            <a:off x="4799856" y="5949280"/>
            <a:ext cx="936104" cy="792088"/>
          </a:xfrm>
          <a:prstGeom prst="foldedCorner">
            <a:avLst>
              <a:gd name="adj" fmla="val 30291"/>
            </a:avLst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smtClean="0">
                <a:solidFill>
                  <a:srgbClr val="1B216E"/>
                </a:solidFill>
              </a:rPr>
              <a:t>Journal paper</a:t>
            </a:r>
            <a:endParaRPr lang="en-US" sz="1200" dirty="0">
              <a:solidFill>
                <a:srgbClr val="1B216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5880" y="6309320"/>
            <a:ext cx="53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DOI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21" name="Straight Arrow Connector 20"/>
          <p:cNvCxnSpPr>
            <a:endCxn id="11" idx="1"/>
          </p:cNvCxnSpPr>
          <p:nvPr/>
        </p:nvCxnSpPr>
        <p:spPr>
          <a:xfrm>
            <a:off x="2999656" y="4653136"/>
            <a:ext cx="2016224" cy="184085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n 18"/>
          <p:cNvSpPr/>
          <p:nvPr/>
        </p:nvSpPr>
        <p:spPr>
          <a:xfrm>
            <a:off x="6888088" y="1052736"/>
            <a:ext cx="1224136" cy="100811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Distributed big data</a:t>
            </a:r>
            <a:endParaRPr lang="en-US" dirty="0"/>
          </a:p>
        </p:txBody>
      </p:sp>
      <p:sp>
        <p:nvSpPr>
          <p:cNvPr id="24" name="Left-Right Arrow 23"/>
          <p:cNvSpPr/>
          <p:nvPr/>
        </p:nvSpPr>
        <p:spPr>
          <a:xfrm>
            <a:off x="6023992" y="1340768"/>
            <a:ext cx="936104" cy="504056"/>
          </a:xfrm>
          <a:prstGeom prst="left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68008" y="836712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/>
              <a:t>DataHub</a:t>
            </a:r>
            <a:endParaRPr lang="en-US" sz="1200" dirty="0" smtClean="0"/>
          </a:p>
          <a:p>
            <a:pPr algn="ctr"/>
            <a:r>
              <a:rPr lang="en-US" sz="1200" dirty="0" smtClean="0"/>
              <a:t>B2DROP</a:t>
            </a:r>
          </a:p>
          <a:p>
            <a:pPr algn="ctr"/>
            <a:r>
              <a:rPr lang="en-US" sz="1200" dirty="0" smtClean="0"/>
              <a:t>Etc.</a:t>
            </a:r>
            <a:endParaRPr lang="en-US" sz="12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816367" y="2121254"/>
            <a:ext cx="1529863" cy="405491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7439317">
            <a:off x="6213903" y="3663977"/>
            <a:ext cx="1375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>
                <a:solidFill>
                  <a:schemeClr val="accent3"/>
                </a:solidFill>
              </a:rPr>
              <a:t>Generate DOI</a:t>
            </a:r>
            <a:endParaRPr lang="en-US" sz="1400" b="1" i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7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Segnaposto testo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 smtClean="0"/>
              <a:t>Upcoming events</a:t>
            </a:r>
            <a:endParaRPr lang="en-GB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="" xmlns:a16="http://schemas.microsoft.com/office/drawing/2014/main" id="{FEC1A47D-4584-AC45-9AC7-9A2B37F55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GB" b="1" dirty="0">
                <a:solidFill>
                  <a:srgbClr val="FF0000"/>
                </a:solidFill>
              </a:rPr>
              <a:t>“EOSC-hub Data Platforms for data processing and solutions for publishing and archiving scientific </a:t>
            </a:r>
            <a:r>
              <a:rPr lang="en-GB" b="1" dirty="0" smtClean="0">
                <a:solidFill>
                  <a:srgbClr val="FF0000"/>
                </a:solidFill>
              </a:rPr>
              <a:t>data (PART II)”</a:t>
            </a:r>
            <a:endParaRPr lang="en-GB" b="1" dirty="0">
              <a:solidFill>
                <a:srgbClr val="FF0000"/>
              </a:solidFill>
            </a:endParaRPr>
          </a:p>
          <a:p>
            <a:pPr lvl="1" algn="just"/>
            <a:r>
              <a:rPr lang="en-GB" b="1" dirty="0"/>
              <a:t>During the EOSC-hub week, 12 Friday at </a:t>
            </a:r>
            <a:r>
              <a:rPr lang="en-GB" b="1" dirty="0" smtClean="0"/>
              <a:t>11:00 – 12:30 </a:t>
            </a:r>
            <a:r>
              <a:rPr lang="en-GB" b="1" dirty="0" smtClean="0">
                <a:sym typeface="Wingdings" panose="05000000000000000000" pitchFamily="2" charset="2"/>
              </a:rPr>
              <a:t></a:t>
            </a:r>
          </a:p>
          <a:p>
            <a:pPr lvl="1" algn="just"/>
            <a:r>
              <a:rPr lang="en-GB" b="1" dirty="0" smtClean="0">
                <a:sym typeface="Wingdings" panose="05000000000000000000" pitchFamily="2" charset="2"/>
              </a:rPr>
              <a:t>Room: Cracow </a:t>
            </a:r>
            <a:r>
              <a:rPr lang="en-GB" b="1" dirty="0" smtClean="0">
                <a:sym typeface="Wingdings" panose="05000000000000000000" pitchFamily="2" charset="2"/>
              </a:rPr>
              <a:t>I+II</a:t>
            </a:r>
          </a:p>
          <a:p>
            <a:pPr lvl="1" algn="just"/>
            <a:endParaRPr lang="en-GB" b="1" dirty="0">
              <a:sym typeface="Wingdings" panose="05000000000000000000" pitchFamily="2" charset="2"/>
            </a:endParaRPr>
          </a:p>
          <a:p>
            <a:pPr algn="just"/>
            <a:r>
              <a:rPr lang="en-GB" b="1" dirty="0" err="1" smtClean="0">
                <a:sym typeface="Wingdings" panose="05000000000000000000" pitchFamily="2" charset="2"/>
              </a:rPr>
              <a:t>JupyterHub</a:t>
            </a:r>
            <a:r>
              <a:rPr lang="en-GB" b="1" dirty="0" smtClean="0">
                <a:sym typeface="Wingdings" panose="05000000000000000000" pitchFamily="2" charset="2"/>
              </a:rPr>
              <a:t> Developments training @ EGI Conference 2019, 06-08 May 2019, Amsterdam</a:t>
            </a:r>
          </a:p>
          <a:p>
            <a:pPr lvl="1" algn="just"/>
            <a:r>
              <a:rPr lang="en-GB" b="1" dirty="0" smtClean="0">
                <a:sym typeface="Wingdings" panose="05000000000000000000" pitchFamily="2" charset="2"/>
              </a:rPr>
              <a:t>Agenda: </a:t>
            </a:r>
            <a:r>
              <a:rPr lang="en-GB" sz="2400" dirty="0" smtClean="0">
                <a:hlinkClick r:id="rId3"/>
              </a:rPr>
              <a:t>https</a:t>
            </a:r>
            <a:r>
              <a:rPr lang="en-GB" sz="2400" dirty="0">
                <a:hlinkClick r:id="rId3"/>
              </a:rPr>
              <a:t>://indico.egi.eu/indico/event/4431/session/4/?slotId=0#20190506</a:t>
            </a:r>
            <a:endParaRPr lang="en-GB" sz="2400" b="1" dirty="0"/>
          </a:p>
          <a:p>
            <a:pPr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559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8737600" y="6381328"/>
            <a:ext cx="3119100" cy="28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7" name="Google Shape;337;p33"/>
          <p:cNvSpPr txBox="1">
            <a:spLocks noGrp="1"/>
          </p:cNvSpPr>
          <p:nvPr>
            <p:ph type="body" idx="1"/>
          </p:nvPr>
        </p:nvSpPr>
        <p:spPr>
          <a:xfrm>
            <a:off x="335360" y="1268763"/>
            <a:ext cx="11521200" cy="48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77190" algn="l" rtl="0">
              <a:spcBef>
                <a:spcPts val="520"/>
              </a:spcBef>
              <a:spcAft>
                <a:spcPts val="0"/>
              </a:spcAft>
              <a:buSzPts val="2340"/>
              <a:buChar char="-"/>
            </a:pPr>
            <a:r>
              <a:rPr lang="en-US" dirty="0" err="1"/>
              <a:t>Onedata</a:t>
            </a:r>
            <a:endParaRPr dirty="0"/>
          </a:p>
          <a:p>
            <a:pPr marL="1371600" lvl="2" indent="-350519" algn="l" rtl="0">
              <a:spcBef>
                <a:spcPts val="0"/>
              </a:spcBef>
              <a:spcAft>
                <a:spcPts val="0"/>
              </a:spcAft>
              <a:buSzPts val="1920"/>
              <a:buChar char="▪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https://onedata.org</a:t>
            </a:r>
            <a:r>
              <a:rPr lang="en-US" dirty="0"/>
              <a:t> </a:t>
            </a:r>
            <a:endParaRPr dirty="0"/>
          </a:p>
          <a:p>
            <a:pPr marL="914400" lvl="1" indent="-377190" algn="l" rtl="0">
              <a:spcBef>
                <a:spcPts val="0"/>
              </a:spcBef>
              <a:spcAft>
                <a:spcPts val="0"/>
              </a:spcAft>
              <a:buSzPts val="2340"/>
              <a:buChar char="-"/>
            </a:pPr>
            <a:r>
              <a:rPr lang="en-US" dirty="0"/>
              <a:t>EGI </a:t>
            </a:r>
            <a:r>
              <a:rPr lang="en-US" dirty="0" err="1"/>
              <a:t>DataHub</a:t>
            </a:r>
            <a:endParaRPr dirty="0"/>
          </a:p>
          <a:p>
            <a:pPr marL="1371600" lvl="2" indent="-350519" algn="l" rtl="0">
              <a:spcBef>
                <a:spcPts val="0"/>
              </a:spcBef>
              <a:spcAft>
                <a:spcPts val="0"/>
              </a:spcAft>
              <a:buSzPts val="1920"/>
              <a:buChar char="▪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https://datahub.egi.eu</a:t>
            </a:r>
            <a:r>
              <a:rPr lang="en-US" dirty="0"/>
              <a:t> -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http://egi-datahub.readthedocs.io/</a:t>
            </a:r>
            <a:r>
              <a:rPr lang="en-US" dirty="0"/>
              <a:t> </a:t>
            </a:r>
            <a:endParaRPr dirty="0"/>
          </a:p>
          <a:p>
            <a:pPr marL="914400" lvl="1" indent="-377190" algn="l" rtl="0">
              <a:spcBef>
                <a:spcPts val="0"/>
              </a:spcBef>
              <a:spcAft>
                <a:spcPts val="0"/>
              </a:spcAft>
              <a:buSzPts val="2340"/>
              <a:buChar char="-"/>
            </a:pPr>
            <a:r>
              <a:rPr lang="en-US" dirty="0"/>
              <a:t>EGI Notebooks</a:t>
            </a:r>
            <a:endParaRPr dirty="0"/>
          </a:p>
          <a:p>
            <a:pPr marL="1371600" lvl="2" indent="-350519" algn="l" rtl="0">
              <a:spcBef>
                <a:spcPts val="0"/>
              </a:spcBef>
              <a:spcAft>
                <a:spcPts val="0"/>
              </a:spcAft>
              <a:buSzPts val="1920"/>
              <a:buChar char="▪"/>
            </a:pPr>
            <a:r>
              <a:rPr lang="en-US" u="sng" dirty="0">
                <a:solidFill>
                  <a:schemeClr val="hlink"/>
                </a:solidFill>
                <a:hlinkClick r:id="rId6"/>
              </a:rPr>
              <a:t>https://www.egi.eu/services/notebooks/</a:t>
            </a:r>
            <a:r>
              <a:rPr lang="en-US" dirty="0"/>
              <a:t> - </a:t>
            </a:r>
            <a:r>
              <a:rPr lang="en-US" u="sng" dirty="0">
                <a:solidFill>
                  <a:schemeClr val="hlink"/>
                </a:solidFill>
                <a:hlinkClick r:id="rId7"/>
              </a:rPr>
              <a:t>https://notebooks.egi.eu/</a:t>
            </a:r>
            <a:r>
              <a:rPr lang="en-US" dirty="0"/>
              <a:t> </a:t>
            </a:r>
            <a:endParaRPr dirty="0"/>
          </a:p>
          <a:p>
            <a:pPr marL="914400" lvl="1" indent="-377190" algn="l" rtl="0">
              <a:spcBef>
                <a:spcPts val="0"/>
              </a:spcBef>
              <a:spcAft>
                <a:spcPts val="0"/>
              </a:spcAft>
              <a:buSzPts val="2340"/>
              <a:buChar char="-"/>
            </a:pPr>
            <a:r>
              <a:rPr lang="en-US" dirty="0"/>
              <a:t>EGI Check-in</a:t>
            </a:r>
            <a:endParaRPr dirty="0"/>
          </a:p>
          <a:p>
            <a:pPr marL="1371600" lvl="2" indent="-350519" algn="l" rtl="0">
              <a:spcBef>
                <a:spcPts val="0"/>
              </a:spcBef>
              <a:spcAft>
                <a:spcPts val="0"/>
              </a:spcAft>
              <a:buSzPts val="1920"/>
              <a:buChar char="▪"/>
            </a:pPr>
            <a:r>
              <a:rPr lang="en-US" u="sng" dirty="0">
                <a:solidFill>
                  <a:schemeClr val="hlink"/>
                </a:solidFill>
                <a:hlinkClick r:id="rId8"/>
              </a:rPr>
              <a:t>https://www.egi.eu/services/check-in/</a:t>
            </a:r>
            <a:r>
              <a:rPr lang="en-US" dirty="0"/>
              <a:t> - </a:t>
            </a:r>
            <a:r>
              <a:rPr lang="en-US" u="sng" dirty="0">
                <a:solidFill>
                  <a:schemeClr val="hlink"/>
                </a:solidFill>
                <a:hlinkClick r:id="rId9"/>
              </a:rPr>
              <a:t>https://wiki.egi.eu/wiki/AAI</a:t>
            </a:r>
            <a:r>
              <a:rPr lang="en-US" dirty="0"/>
              <a:t> </a:t>
            </a:r>
            <a:endParaRPr dirty="0"/>
          </a:p>
          <a:p>
            <a:pPr marL="914400" lvl="1" indent="-377190" algn="l" rtl="0">
              <a:spcBef>
                <a:spcPts val="0"/>
              </a:spcBef>
              <a:spcAft>
                <a:spcPts val="0"/>
              </a:spcAft>
              <a:buSzPts val="2340"/>
              <a:buChar char="-"/>
            </a:pPr>
            <a:r>
              <a:rPr lang="en-US" dirty="0"/>
              <a:t>B2FIND</a:t>
            </a:r>
            <a:endParaRPr dirty="0"/>
          </a:p>
          <a:p>
            <a:pPr marL="1371600" lvl="2" indent="-350519" algn="l" rtl="0">
              <a:spcBef>
                <a:spcPts val="0"/>
              </a:spcBef>
              <a:spcAft>
                <a:spcPts val="0"/>
              </a:spcAft>
              <a:buSzPts val="1920"/>
              <a:buChar char="▪"/>
            </a:pPr>
            <a:r>
              <a:rPr lang="en-US" u="sng" dirty="0">
                <a:solidFill>
                  <a:schemeClr val="hlink"/>
                </a:solidFill>
                <a:hlinkClick r:id="rId10"/>
              </a:rPr>
              <a:t>https://eudat.eu/services/b2find</a:t>
            </a:r>
            <a:r>
              <a:rPr lang="en-US" dirty="0"/>
              <a:t> - </a:t>
            </a:r>
            <a:r>
              <a:rPr lang="en-US" u="sng" dirty="0">
                <a:solidFill>
                  <a:schemeClr val="hlink"/>
                </a:solidFill>
                <a:hlinkClick r:id="rId11"/>
              </a:rPr>
              <a:t>http://eudat7-ingest.dkrz.de/</a:t>
            </a:r>
            <a:r>
              <a:rPr lang="en-US" dirty="0"/>
              <a:t> </a:t>
            </a:r>
            <a:endParaRPr dirty="0"/>
          </a:p>
          <a:p>
            <a:pPr marL="914400" lvl="1" indent="-377190" algn="l" rtl="0">
              <a:spcBef>
                <a:spcPts val="0"/>
              </a:spcBef>
              <a:spcAft>
                <a:spcPts val="0"/>
              </a:spcAft>
              <a:buSzPts val="2340"/>
              <a:buChar char="-"/>
            </a:pPr>
            <a:r>
              <a:rPr lang="en-US" dirty="0"/>
              <a:t>B2HANDLE</a:t>
            </a:r>
            <a:endParaRPr dirty="0"/>
          </a:p>
          <a:p>
            <a:pPr marL="1371600" lvl="2" indent="-350519" algn="l" rtl="0">
              <a:spcBef>
                <a:spcPts val="0"/>
              </a:spcBef>
              <a:spcAft>
                <a:spcPts val="0"/>
              </a:spcAft>
              <a:buSzPts val="1920"/>
              <a:buChar char="▪"/>
            </a:pPr>
            <a:r>
              <a:rPr lang="en-US" u="sng" dirty="0">
                <a:solidFill>
                  <a:schemeClr val="hlink"/>
                </a:solidFill>
                <a:hlinkClick r:id="rId12"/>
              </a:rPr>
              <a:t>https://eudat.eu/services/b2handle</a:t>
            </a:r>
            <a:r>
              <a:rPr lang="en-US" dirty="0"/>
              <a:t> - </a:t>
            </a:r>
            <a:r>
              <a:rPr lang="en-US" u="sng" dirty="0">
                <a:solidFill>
                  <a:schemeClr val="hlink"/>
                </a:solidFill>
                <a:hlinkClick r:id="rId13"/>
              </a:rPr>
              <a:t>https://hdl.grnet.gr:8001/api/handles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2"/>
          </p:nvPr>
        </p:nvSpPr>
        <p:spPr>
          <a:xfrm>
            <a:off x="3221038" y="192857"/>
            <a:ext cx="86355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296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4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911425" y="3016603"/>
            <a:ext cx="7844105" cy="556413"/>
          </a:xfrm>
        </p:spPr>
        <p:txBody>
          <a:bodyPr>
            <a:noAutofit/>
          </a:bodyPr>
          <a:lstStyle/>
          <a:p>
            <a:r>
              <a:rPr lang="en-US" sz="3200" dirty="0" err="1"/>
              <a:t>Jupyter</a:t>
            </a:r>
            <a:r>
              <a:rPr lang="en-US" sz="3200" dirty="0"/>
              <a:t> as a Service in the EGI Cloud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911425" y="2420888"/>
            <a:ext cx="7974404" cy="585861"/>
          </a:xfrm>
        </p:spPr>
        <p:txBody>
          <a:bodyPr>
            <a:noAutofit/>
          </a:bodyPr>
          <a:lstStyle/>
          <a:p>
            <a:r>
              <a:rPr lang="en-US" sz="4000" dirty="0"/>
              <a:t>EGI Notebooks</a:t>
            </a:r>
          </a:p>
        </p:txBody>
      </p:sp>
    </p:spTree>
    <p:extLst>
      <p:ext uri="{BB962C8B-B14F-4D97-AF65-F5344CB8AC3E}">
        <p14:creationId xmlns:p14="http://schemas.microsoft.com/office/powerpoint/2010/main" val="47570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Non-profit, open-source, interactive platform for Data Science born out of the </a:t>
            </a:r>
            <a:r>
              <a:rPr lang="en-US" dirty="0">
                <a:hlinkClick r:id="rId2"/>
              </a:rPr>
              <a:t>iPython project</a:t>
            </a:r>
            <a:r>
              <a:rPr lang="en-US" dirty="0"/>
              <a:t> in 2014</a:t>
            </a:r>
          </a:p>
          <a:p>
            <a:r>
              <a:rPr lang="en-US" dirty="0"/>
              <a:t>Released under the </a:t>
            </a:r>
            <a:r>
              <a:rPr lang="en-US" dirty="0">
                <a:hlinkClick r:id="rId3"/>
              </a:rPr>
              <a:t>BSD license</a:t>
            </a:r>
            <a:endParaRPr lang="en-US" dirty="0"/>
          </a:p>
          <a:p>
            <a:r>
              <a:rPr lang="en-US" dirty="0"/>
              <a:t>Notebooks can be shared with others using email, Dropbox, GitHub</a:t>
            </a:r>
          </a:p>
          <a:p>
            <a:r>
              <a:rPr lang="en-US" dirty="0"/>
              <a:t>Interactive </a:t>
            </a:r>
            <a:r>
              <a:rPr lang="en-US" dirty="0">
                <a:hlinkClick r:id="rId4"/>
              </a:rPr>
              <a:t>widgets</a:t>
            </a:r>
            <a:endParaRPr lang="el-GR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F703B29-BA67-FB48-A485-9FAE4F3B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The </a:t>
            </a:r>
            <a:r>
              <a:rPr lang="en-GB" dirty="0" err="1"/>
              <a:t>Jupyter</a:t>
            </a:r>
            <a:r>
              <a:rPr lang="en-GB" dirty="0"/>
              <a:t> Notebook in a nutshell</a:t>
            </a:r>
            <a:br>
              <a:rPr lang="en-GB" dirty="0"/>
            </a:br>
            <a:endParaRPr lang="en-GB" dirty="0"/>
          </a:p>
        </p:txBody>
      </p:sp>
      <p:pic>
        <p:nvPicPr>
          <p:cNvPr id="7" name="Picture 6" descr="Data Carpentry – Making data science more efficient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7688" y="5673154"/>
            <a:ext cx="2106118" cy="63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swcarpentry.github.io/python-novice-inflammation/img/software-carpentry-bann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392" y="5729393"/>
            <a:ext cx="2399005" cy="48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912" y="1368152"/>
            <a:ext cx="6671562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 err="1"/>
              <a:t>Jupyter</a:t>
            </a:r>
            <a:r>
              <a:rPr lang="en-US" sz="2800" dirty="0"/>
              <a:t> is single user by design</a:t>
            </a:r>
          </a:p>
          <a:p>
            <a:r>
              <a:rPr lang="en-US" sz="2800" dirty="0" err="1"/>
              <a:t>JupyterHub</a:t>
            </a:r>
            <a:r>
              <a:rPr lang="en-US" sz="2800" dirty="0"/>
              <a:t> is a multi-user version of notebook designed for companies, classrooms and research labs</a:t>
            </a:r>
          </a:p>
          <a:p>
            <a:pPr lvl="1"/>
            <a:r>
              <a:rPr lang="en-US" dirty="0"/>
              <a:t>Manages Authentication</a:t>
            </a:r>
          </a:p>
          <a:p>
            <a:pPr lvl="1"/>
            <a:r>
              <a:rPr lang="en-US" dirty="0"/>
              <a:t>Spawns single-users notebooks servers on-demand</a:t>
            </a:r>
          </a:p>
          <a:p>
            <a:pPr lvl="1"/>
            <a:r>
              <a:rPr lang="en-US" dirty="0"/>
              <a:t>Gives each user a complete </a:t>
            </a:r>
            <a:r>
              <a:rPr lang="en-US" dirty="0" err="1"/>
              <a:t>Jupyter</a:t>
            </a:r>
            <a:r>
              <a:rPr lang="en-US" dirty="0"/>
              <a:t> server</a:t>
            </a:r>
          </a:p>
          <a:p>
            <a:endParaRPr lang="en-US" sz="2800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xmlns="" id="{B68DA923-DA92-C441-859E-D657D34D0636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44" y="1684338"/>
            <a:ext cx="4038600" cy="4013200"/>
          </a:xfrm>
          <a:prstGeom prst="rect">
            <a:avLst/>
          </a:prstGeom>
        </p:spPr>
      </p:pic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03512" y="3645694"/>
            <a:ext cx="4896544" cy="25916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Segoe UI" pitchFamily="34" charset="0"/>
                <a:ea typeface="+mn-ea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n-lt"/>
            </a:endParaRPr>
          </a:p>
        </p:txBody>
      </p:sp>
      <p:pic>
        <p:nvPicPr>
          <p:cNvPr id="9" name="Picture 6" descr="Image result for starhub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100" y="236257"/>
            <a:ext cx="2404040" cy="105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3220977" y="188640"/>
            <a:ext cx="8640960" cy="5377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JupyterHub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5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800" dirty="0" err="1"/>
              <a:t>JupyterHub</a:t>
            </a:r>
            <a:r>
              <a:rPr lang="en-US" sz="2800" dirty="0"/>
              <a:t> hosted in the EGI Cloud</a:t>
            </a:r>
            <a:endParaRPr lang="en-US" dirty="0"/>
          </a:p>
          <a:p>
            <a:pPr lvl="1"/>
            <a:r>
              <a:rPr lang="en-US" sz="2600" dirty="0"/>
              <a:t>Offers </a:t>
            </a:r>
            <a:r>
              <a:rPr lang="en-US" sz="2600" dirty="0" err="1"/>
              <a:t>Jupyter</a:t>
            </a:r>
            <a:r>
              <a:rPr lang="en-US" sz="2600" dirty="0"/>
              <a:t> notebooks ‘as Service’</a:t>
            </a:r>
          </a:p>
          <a:p>
            <a:pPr lvl="1"/>
            <a:r>
              <a:rPr lang="en-US" dirty="0"/>
              <a:t>One-click solution: login and start using</a:t>
            </a:r>
          </a:p>
          <a:p>
            <a:pPr lvl="1"/>
            <a:endParaRPr lang="en-US" sz="2400" dirty="0"/>
          </a:p>
          <a:p>
            <a:r>
              <a:rPr lang="en-US" sz="2800" dirty="0"/>
              <a:t>Extra EGI Features:</a:t>
            </a:r>
          </a:p>
          <a:p>
            <a:pPr lvl="1"/>
            <a:r>
              <a:rPr lang="en-GB" dirty="0"/>
              <a:t>Login with the EGI AAI Check-In service</a:t>
            </a:r>
          </a:p>
          <a:p>
            <a:pPr lvl="1"/>
            <a:r>
              <a:rPr lang="en-GB" dirty="0"/>
              <a:t>Persistent storage for notebooks</a:t>
            </a:r>
          </a:p>
          <a:p>
            <a:pPr lvl="1"/>
            <a:r>
              <a:rPr lang="en-GB" dirty="0"/>
              <a:t>Bring your own environments/kernels</a:t>
            </a:r>
          </a:p>
          <a:p>
            <a:pPr lvl="1"/>
            <a:r>
              <a:rPr lang="en-GB" dirty="0"/>
              <a:t>Use EGI computing and storage resources from your notebooks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8D0581F-69A4-7B49-BBBB-96224750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EGI Notebooks service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86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xmlns="" id="{0156DE90-E18D-304A-BBA4-341FDBB77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962" y="1150739"/>
            <a:ext cx="5663429" cy="4870549"/>
          </a:xfrm>
          <a:prstGeom prst="rect">
            <a:avLst/>
          </a:prstGeom>
          <a:ln>
            <a:solidFill>
              <a:srgbClr val="51515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6113BB39-D2A3-A74C-A732-8E649122563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2012" y="908720"/>
            <a:ext cx="5664629" cy="4794992"/>
          </a:xfrm>
        </p:spPr>
        <p:txBody>
          <a:bodyPr/>
          <a:lstStyle/>
          <a:p>
            <a:r>
              <a:rPr lang="en-GB" dirty="0"/>
              <a:t>Completely integrated with EGI Check-in</a:t>
            </a:r>
          </a:p>
          <a:p>
            <a:pPr lvl="1"/>
            <a:r>
              <a:rPr lang="en-GB" sz="2400" dirty="0"/>
              <a:t>Login with </a:t>
            </a:r>
            <a:r>
              <a:rPr lang="en-GB" sz="2400" dirty="0" err="1"/>
              <a:t>eduGAIN</a:t>
            </a:r>
            <a:r>
              <a:rPr lang="en-GB" sz="2400" dirty="0"/>
              <a:t>, social (Google, Facebook, LinkedIn) or EGI SSO</a:t>
            </a:r>
          </a:p>
          <a:p>
            <a:pPr lvl="1"/>
            <a:endParaRPr lang="en-GB" sz="2400" dirty="0"/>
          </a:p>
          <a:p>
            <a:r>
              <a:rPr lang="en-GB" dirty="0"/>
              <a:t>Fine grained authorisation</a:t>
            </a:r>
          </a:p>
          <a:p>
            <a:pPr lvl="1"/>
            <a:r>
              <a:rPr lang="en-GB" sz="2400" dirty="0"/>
              <a:t>VO membership</a:t>
            </a:r>
          </a:p>
          <a:p>
            <a:pPr lvl="1"/>
            <a:r>
              <a:rPr lang="en-GB" sz="2400" dirty="0"/>
              <a:t>Role, group, …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5F02F4B2-CA34-254E-895D-BF7D2A70D70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GB" dirty="0"/>
              <a:t>Single </a:t>
            </a:r>
            <a:r>
              <a:rPr lang="en-GB" dirty="0" smtClean="0"/>
              <a:t>Sign-On (SSO)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68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9-04-01 at 17.41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32" y="1523584"/>
            <a:ext cx="4825238" cy="4425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egnaposto testo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GB" dirty="0"/>
              <a:t>Persistent directory linked from home</a:t>
            </a:r>
          </a:p>
          <a:p>
            <a:pPr lvl="1"/>
            <a:r>
              <a:rPr lang="en-GB" dirty="0"/>
              <a:t>User decides what to keep</a:t>
            </a:r>
          </a:p>
          <a:p>
            <a:pPr lvl="1"/>
            <a:r>
              <a:rPr lang="en-GB" dirty="0"/>
              <a:t>NFS storage </a:t>
            </a:r>
            <a:endParaRPr lang="en-GB" dirty="0" smtClean="0"/>
          </a:p>
          <a:p>
            <a:pPr lvl="1"/>
            <a:r>
              <a:rPr lang="en-GB" dirty="0" smtClean="0"/>
              <a:t>EGI </a:t>
            </a:r>
            <a:r>
              <a:rPr lang="en-GB" dirty="0" err="1" smtClean="0"/>
              <a:t>DataHub</a:t>
            </a:r>
            <a:r>
              <a:rPr lang="en-GB" dirty="0" smtClean="0"/>
              <a:t>/</a:t>
            </a:r>
            <a:r>
              <a:rPr lang="en-GB" dirty="0" err="1" smtClean="0"/>
              <a:t>Onedata</a:t>
            </a:r>
            <a:endParaRPr lang="en-GB" dirty="0"/>
          </a:p>
          <a:p>
            <a:r>
              <a:rPr lang="en-GB" dirty="0"/>
              <a:t>Other files coming from the notebook </a:t>
            </a:r>
            <a:r>
              <a:rPr lang="en-GB" dirty="0" smtClean="0"/>
              <a:t>environment</a:t>
            </a:r>
            <a:endParaRPr lang="en-GB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4E7BE45-2188-0A4B-8D73-D2C1E08E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Persistency</a:t>
            </a:r>
            <a:endParaRPr lang="en-GB" dirty="0"/>
          </a:p>
        </p:txBody>
      </p:sp>
      <p:sp>
        <p:nvSpPr>
          <p:cNvPr id="8" name="Ovale 7"/>
          <p:cNvSpPr/>
          <p:nvPr/>
        </p:nvSpPr>
        <p:spPr>
          <a:xfrm>
            <a:off x="1847528" y="2852417"/>
            <a:ext cx="1346550" cy="3273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Connettore 2 8"/>
          <p:cNvCxnSpPr>
            <a:endCxn id="8" idx="6"/>
          </p:cNvCxnSpPr>
          <p:nvPr/>
        </p:nvCxnSpPr>
        <p:spPr>
          <a:xfrm flipH="1">
            <a:off x="3194078" y="1700808"/>
            <a:ext cx="2973930" cy="13152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4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xmlns="" id="{C33750A5-4105-5544-AFD4-44AB87443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08" y="1700808"/>
            <a:ext cx="5313560" cy="4569662"/>
          </a:xfrm>
          <a:ln>
            <a:solidFill>
              <a:schemeClr val="tx1"/>
            </a:solidFill>
          </a:ln>
        </p:spPr>
      </p:pic>
      <p:sp>
        <p:nvSpPr>
          <p:cNvPr id="5" name="Segnaposto testo 4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GB" dirty="0"/>
              <a:t>Easy to extend with your own notebook environment</a:t>
            </a:r>
          </a:p>
          <a:p>
            <a:pPr lvl="1"/>
            <a:r>
              <a:rPr lang="en-GB" sz="2400" dirty="0"/>
              <a:t>Docker container image with </a:t>
            </a:r>
            <a:r>
              <a:rPr lang="en-GB" sz="2400" dirty="0" err="1"/>
              <a:t>JupyterHub</a:t>
            </a:r>
            <a:r>
              <a:rPr lang="en-GB" sz="2400" dirty="0"/>
              <a:t> v0.9</a:t>
            </a:r>
          </a:p>
          <a:p>
            <a:pPr lvl="1"/>
            <a:r>
              <a:rPr lang="en-GB" sz="2400" dirty="0"/>
              <a:t>No root user</a:t>
            </a:r>
          </a:p>
          <a:p>
            <a:pPr lvl="1"/>
            <a:r>
              <a:rPr lang="en-GB" sz="2400" dirty="0"/>
              <a:t>Uses $HOME for notebooks</a:t>
            </a:r>
          </a:p>
          <a:p>
            <a:pPr lvl="1"/>
            <a:endParaRPr lang="en-GB" sz="2400" dirty="0"/>
          </a:p>
          <a:p>
            <a:r>
              <a:rPr lang="en-GB" dirty="0"/>
              <a:t>User select what to start when creating their </a:t>
            </a:r>
            <a:r>
              <a:rPr lang="en-GB" dirty="0" smtClean="0"/>
              <a:t>notebooks</a:t>
            </a:r>
            <a:endParaRPr lang="en-GB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xmlns="" id="{F12E0B83-16D5-9649-BCBC-4D09668E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Custom environments</a:t>
            </a:r>
          </a:p>
        </p:txBody>
      </p:sp>
    </p:spTree>
    <p:extLst>
      <p:ext uri="{BB962C8B-B14F-4D97-AF65-F5344CB8AC3E}">
        <p14:creationId xmlns:p14="http://schemas.microsoft.com/office/powerpoint/2010/main" val="306365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_base">
  <a:themeElements>
    <a:clrScheme name="Eudat-Color">
      <a:dk1>
        <a:srgbClr val="515151"/>
      </a:dk1>
      <a:lt1>
        <a:sysClr val="window" lastClr="FFFFFF"/>
      </a:lt1>
      <a:dk2>
        <a:srgbClr val="1F497D"/>
      </a:dk2>
      <a:lt2>
        <a:srgbClr val="EEECE1"/>
      </a:lt2>
      <a:accent1>
        <a:srgbClr val="1B216E"/>
      </a:accent1>
      <a:accent2>
        <a:srgbClr val="B01813"/>
      </a:accent2>
      <a:accent3>
        <a:srgbClr val="DF3A10"/>
      </a:accent3>
      <a:accent4>
        <a:srgbClr val="F39605"/>
      </a:accent4>
      <a:accent5>
        <a:srgbClr val="FBBE09"/>
      </a:accent5>
      <a:accent6>
        <a:srgbClr val="FFF3E6"/>
      </a:accent6>
      <a:hlink>
        <a:srgbClr val="B11913"/>
      </a:hlink>
      <a:folHlink>
        <a:srgbClr val="DF3B13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1" id="{2701788A-1968-FA4C-A046-0FDF0EB754D2}" vid="{D6C496C9-DD0D-1F45-8335-410F6041125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6343</TotalTime>
  <Words>1140</Words>
  <Application>Microsoft Office PowerPoint</Application>
  <PresentationFormat>Personalizzato</PresentationFormat>
  <Paragraphs>251</Paragraphs>
  <Slides>27</Slides>
  <Notes>10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28" baseType="lpstr">
      <vt:lpstr>slide_base</vt:lpstr>
      <vt:lpstr>Presentazione standard di PowerPoint</vt:lpstr>
      <vt:lpstr>Outline</vt:lpstr>
      <vt:lpstr>Presentazione standard di PowerPoint</vt:lpstr>
      <vt:lpstr>The Jupyter Notebook in a nutshell </vt:lpstr>
      <vt:lpstr>The JupyterHub project</vt:lpstr>
      <vt:lpstr>The EGI Notebooks service </vt:lpstr>
      <vt:lpstr>Single Sign-On (SSO)</vt:lpstr>
      <vt:lpstr>Persistency</vt:lpstr>
      <vt:lpstr>Custom environments</vt:lpstr>
      <vt:lpstr>JupyterLab interface</vt:lpstr>
      <vt:lpstr>Technology Stack</vt:lpstr>
      <vt:lpstr>Service modes</vt:lpstr>
      <vt:lpstr>Status</vt:lpstr>
      <vt:lpstr>“Integrating EGI Notebooks with EGI DataHub”</vt:lpstr>
      <vt:lpstr>Presentazione standard di PowerPoint</vt:lpstr>
      <vt:lpstr>Presentazione standard di PowerPoint</vt:lpstr>
      <vt:lpstr>Integrating EGI Notebooks with EUDAT B2DROP</vt:lpstr>
      <vt:lpstr>B2DROP</vt:lpstr>
      <vt:lpstr>Integration with B2DROP</vt:lpstr>
      <vt:lpstr>Produce reproducible Open Science with  Binder, Zenodo and EGI Notebooks</vt:lpstr>
      <vt:lpstr>How to make reproducible Open Science </vt:lpstr>
      <vt:lpstr>How it works</vt:lpstr>
      <vt:lpstr>The Open Science story: the current step</vt:lpstr>
      <vt:lpstr>An Open Science story: The next step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Enol Fernandez</dc:creator>
  <cp:lastModifiedBy>larocca</cp:lastModifiedBy>
  <cp:revision>88</cp:revision>
  <cp:lastPrinted>2018-10-04T12:49:09Z</cp:lastPrinted>
  <dcterms:created xsi:type="dcterms:W3CDTF">2018-10-03T09:10:11Z</dcterms:created>
  <dcterms:modified xsi:type="dcterms:W3CDTF">2019-04-10T12:41:44Z</dcterms:modified>
</cp:coreProperties>
</file>